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8" r:id="rId2"/>
    <p:sldId id="259" r:id="rId3"/>
    <p:sldId id="257" r:id="rId4"/>
    <p:sldId id="258" r:id="rId5"/>
    <p:sldId id="260" r:id="rId6"/>
    <p:sldId id="261" r:id="rId7"/>
    <p:sldId id="262" r:id="rId8"/>
    <p:sldId id="263" r:id="rId9"/>
    <p:sldId id="264" r:id="rId10"/>
    <p:sldId id="256" r:id="rId11"/>
    <p:sldId id="271" r:id="rId12"/>
    <p:sldId id="265" r:id="rId13"/>
    <p:sldId id="266" r:id="rId14"/>
    <p:sldId id="267" r:id="rId15"/>
    <p:sldId id="268" r:id="rId16"/>
    <p:sldId id="269" r:id="rId17"/>
    <p:sldId id="270" r:id="rId18"/>
    <p:sldId id="272" r:id="rId19"/>
    <p:sldId id="273" r:id="rId20"/>
    <p:sldId id="274" r:id="rId21"/>
    <p:sldId id="276" r:id="rId22"/>
    <p:sldId id="277" r:id="rId23"/>
    <p:sldId id="275"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32" autoAdjust="0"/>
    <p:restoredTop sz="94660"/>
  </p:normalViewPr>
  <p:slideViewPr>
    <p:cSldViewPr snapToGrid="0">
      <p:cViewPr varScale="1">
        <p:scale>
          <a:sx n="72" d="100"/>
          <a:sy n="72" d="100"/>
        </p:scale>
        <p:origin x="67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12/1/2019</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48A87A34-81AB-432B-8DAE-1953F412C126}" type="datetimeFigureOut">
              <a:rPr lang="en-US" dirty="0"/>
              <a:t>12/1/2019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12/1/2019</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tr-TR"/>
              <a:t>Asıl başlık stilini düzenlemek için tıklayın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12/1/2019</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12/1/2019</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tr-TR"/>
              <a:t>Asıl başlık stilini düzenlemek için tıklayın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48A87A34-81AB-432B-8DAE-1953F412C126}" type="datetimeFigureOut">
              <a:rPr lang="en-US" dirty="0"/>
              <a:t>12/1/2019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tr-TR"/>
              <a:t>Asıl başlık stilini düzenlemek için tıklayın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48A87A34-81AB-432B-8DAE-1953F412C126}" type="datetimeFigureOut">
              <a:rPr lang="en-US" dirty="0"/>
              <a:t>12/1/2019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12/1/2019</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12/1/2019</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5800" y="3132666"/>
            <a:ext cx="5311775" cy="308601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172200" y="3132666"/>
            <a:ext cx="5334000" cy="308601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48A87A34-81AB-432B-8DAE-1953F412C126}" type="datetimeFigureOut">
              <a:rPr lang="en-US" dirty="0"/>
              <a:t>12/1/2019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48A87A34-81AB-432B-8DAE-1953F412C126}" type="datetimeFigureOut">
              <a:rPr lang="en-US" dirty="0"/>
              <a:t>12/1/2019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12/1/2019</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EE78A09-DD5D-4820-9CB0-1D1EBAA85CC5}"/>
              </a:ext>
            </a:extLst>
          </p:cNvPr>
          <p:cNvSpPr>
            <a:spLocks noGrp="1"/>
          </p:cNvSpPr>
          <p:nvPr>
            <p:ph type="ctrTitle"/>
          </p:nvPr>
        </p:nvSpPr>
        <p:spPr>
          <a:xfrm>
            <a:off x="172278" y="1311965"/>
            <a:ext cx="11887200" cy="2700849"/>
          </a:xfrm>
        </p:spPr>
        <p:txBody>
          <a:bodyPr>
            <a:normAutofit/>
          </a:bodyPr>
          <a:lstStyle/>
          <a:p>
            <a:pPr algn="ctr"/>
            <a:r>
              <a:rPr lang="tr-TR" b="1" dirty="0"/>
              <a:t>KOSGEB </a:t>
            </a:r>
            <a:br>
              <a:rPr lang="tr-TR" b="1" dirty="0"/>
            </a:br>
            <a:r>
              <a:rPr lang="tr-TR" b="1" dirty="0"/>
              <a:t>GİRİŞİMCİLİK DESTEK PROGAMI  </a:t>
            </a:r>
            <a:br>
              <a:rPr lang="tr-TR" b="1" dirty="0"/>
            </a:br>
            <a:r>
              <a:rPr lang="tr-TR" b="1" dirty="0"/>
              <a:t> DESTEĞİ NASIL ALINIR?</a:t>
            </a:r>
          </a:p>
        </p:txBody>
      </p:sp>
      <p:sp>
        <p:nvSpPr>
          <p:cNvPr id="3" name="Alt Başlık 2">
            <a:extLst>
              <a:ext uri="{FF2B5EF4-FFF2-40B4-BE49-F238E27FC236}">
                <a16:creationId xmlns:a16="http://schemas.microsoft.com/office/drawing/2014/main" id="{5925679B-6569-4BDB-B580-0A59E5C0FA99}"/>
              </a:ext>
            </a:extLst>
          </p:cNvPr>
          <p:cNvSpPr>
            <a:spLocks noGrp="1"/>
          </p:cNvSpPr>
          <p:nvPr>
            <p:ph type="subTitle" idx="1"/>
          </p:nvPr>
        </p:nvSpPr>
        <p:spPr>
          <a:xfrm>
            <a:off x="1391478" y="4520097"/>
            <a:ext cx="9448800" cy="685800"/>
          </a:xfrm>
        </p:spPr>
        <p:txBody>
          <a:bodyPr/>
          <a:lstStyle/>
          <a:p>
            <a:endParaRPr lang="tr-TR" dirty="0"/>
          </a:p>
        </p:txBody>
      </p:sp>
    </p:spTree>
    <p:extLst>
      <p:ext uri="{BB962C8B-B14F-4D97-AF65-F5344CB8AC3E}">
        <p14:creationId xmlns:p14="http://schemas.microsoft.com/office/powerpoint/2010/main" val="1929554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EE78A09-DD5D-4820-9CB0-1D1EBAA85CC5}"/>
              </a:ext>
            </a:extLst>
          </p:cNvPr>
          <p:cNvSpPr>
            <a:spLocks noGrp="1"/>
          </p:cNvSpPr>
          <p:nvPr>
            <p:ph type="ctrTitle"/>
          </p:nvPr>
        </p:nvSpPr>
        <p:spPr>
          <a:xfrm>
            <a:off x="172278" y="781879"/>
            <a:ext cx="11887200" cy="3230936"/>
          </a:xfrm>
        </p:spPr>
        <p:txBody>
          <a:bodyPr>
            <a:normAutofit/>
          </a:bodyPr>
          <a:lstStyle/>
          <a:p>
            <a:pPr algn="ctr"/>
            <a:r>
              <a:rPr lang="tr-TR" b="1" dirty="0"/>
              <a:t>KOSGEB </a:t>
            </a:r>
            <a:br>
              <a:rPr lang="tr-TR" b="1" dirty="0"/>
            </a:br>
            <a:r>
              <a:rPr lang="tr-TR" sz="4400" b="1" dirty="0"/>
              <a:t>GİRİŞİMCİLİĞİ GELİŞTİRME DESTEK PROGAMI</a:t>
            </a:r>
            <a:br>
              <a:rPr lang="tr-TR" sz="4400" b="1" dirty="0"/>
            </a:br>
            <a:r>
              <a:rPr lang="tr-TR" sz="4400" b="1" dirty="0"/>
              <a:t>  </a:t>
            </a:r>
            <a:br>
              <a:rPr lang="tr-TR" b="1" dirty="0"/>
            </a:br>
            <a:r>
              <a:rPr lang="tr-TR" b="1" dirty="0"/>
              <a:t> DESTEĞİ NASIL ALINIR?</a:t>
            </a:r>
          </a:p>
        </p:txBody>
      </p:sp>
      <p:sp>
        <p:nvSpPr>
          <p:cNvPr id="3" name="Alt Başlık 2">
            <a:extLst>
              <a:ext uri="{FF2B5EF4-FFF2-40B4-BE49-F238E27FC236}">
                <a16:creationId xmlns:a16="http://schemas.microsoft.com/office/drawing/2014/main" id="{5925679B-6569-4BDB-B580-0A59E5C0FA99}"/>
              </a:ext>
            </a:extLst>
          </p:cNvPr>
          <p:cNvSpPr>
            <a:spLocks noGrp="1"/>
          </p:cNvSpPr>
          <p:nvPr>
            <p:ph type="subTitle" idx="1"/>
          </p:nvPr>
        </p:nvSpPr>
        <p:spPr>
          <a:xfrm>
            <a:off x="1391478" y="4520097"/>
            <a:ext cx="9448800" cy="685800"/>
          </a:xfrm>
        </p:spPr>
        <p:txBody>
          <a:bodyPr/>
          <a:lstStyle/>
          <a:p>
            <a:endParaRPr lang="tr-TR" dirty="0"/>
          </a:p>
        </p:txBody>
      </p:sp>
    </p:spTree>
    <p:extLst>
      <p:ext uri="{BB962C8B-B14F-4D97-AF65-F5344CB8AC3E}">
        <p14:creationId xmlns:p14="http://schemas.microsoft.com/office/powerpoint/2010/main" val="1195461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22124-0489-4240-BB4E-480040C4CB6D}"/>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B75F1934-DA63-4C8E-982C-9132FEEFD087}"/>
              </a:ext>
            </a:extLst>
          </p:cNvPr>
          <p:cNvSpPr>
            <a:spLocks noGrp="1"/>
          </p:cNvSpPr>
          <p:nvPr>
            <p:ph idx="1"/>
          </p:nvPr>
        </p:nvSpPr>
        <p:spPr/>
        <p:txBody>
          <a:bodyPr/>
          <a:lstStyle/>
          <a:p>
            <a:r>
              <a:rPr lang="tr-TR" dirty="0"/>
              <a:t> </a:t>
            </a:r>
            <a:r>
              <a:rPr lang="tr-TR" b="1" dirty="0"/>
              <a:t>Uygulamalı Girişimcilik Eğitimi</a:t>
            </a:r>
            <a:r>
              <a:rPr lang="tr-TR" dirty="0"/>
              <a:t> adını verdiği kurslara kayıt yaptırmak ve kurs sonrasında sertifika almak gerekmektedir. Kurslara katım zorunlu olmaktadır. Şayet </a:t>
            </a:r>
            <a:r>
              <a:rPr lang="tr-TR" b="1" dirty="0"/>
              <a:t>yüzde 80 devam</a:t>
            </a:r>
            <a:r>
              <a:rPr lang="tr-TR" dirty="0"/>
              <a:t> sağlanamazsa girişimci ne yazık ki sertifika alamaz. Sertifikası olmayanlar hiçbir surette desteklenmemektedir. </a:t>
            </a:r>
          </a:p>
          <a:p>
            <a:r>
              <a:rPr lang="tr-TR" dirty="0" err="1"/>
              <a:t>Kosgeb</a:t>
            </a:r>
            <a:r>
              <a:rPr lang="tr-TR" dirty="0"/>
              <a:t>’ in girişimci destek programı adı altında verilen hibeleri son bulmuştur. Yeni destekler Girişimciliği Geliştirme Destek Programı adı altında verilecektir. Kendi işinin patronu olmak isteyenlere</a:t>
            </a:r>
            <a:r>
              <a:rPr lang="tr-TR" b="1" dirty="0"/>
              <a:t> 1 Ocak 2019</a:t>
            </a:r>
            <a:r>
              <a:rPr lang="tr-TR" dirty="0"/>
              <a:t> tarihinden sonra geleneksel girişimciler için 60 bin TL, ileri girişimciler için 360 bin TL’ ye kadar destek verilmektedir. </a:t>
            </a:r>
          </a:p>
        </p:txBody>
      </p:sp>
    </p:spTree>
    <p:extLst>
      <p:ext uri="{BB962C8B-B14F-4D97-AF65-F5344CB8AC3E}">
        <p14:creationId xmlns:p14="http://schemas.microsoft.com/office/powerpoint/2010/main" val="3574288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036466C-D9B1-4EF3-B2AA-85638C940EFF}"/>
              </a:ext>
            </a:extLst>
          </p:cNvPr>
          <p:cNvSpPr>
            <a:spLocks noGrp="1"/>
          </p:cNvSpPr>
          <p:nvPr>
            <p:ph type="title"/>
          </p:nvPr>
        </p:nvSpPr>
        <p:spPr/>
        <p:txBody>
          <a:bodyPr/>
          <a:lstStyle/>
          <a:p>
            <a:endParaRPr lang="tr-TR" dirty="0"/>
          </a:p>
        </p:txBody>
      </p:sp>
      <p:pic>
        <p:nvPicPr>
          <p:cNvPr id="4" name="İçerik Yer Tutucusu 3">
            <a:extLst>
              <a:ext uri="{FF2B5EF4-FFF2-40B4-BE49-F238E27FC236}">
                <a16:creationId xmlns:a16="http://schemas.microsoft.com/office/drawing/2014/main" id="{134A6713-AF81-46AB-B026-120E52FC6DFD}"/>
              </a:ext>
            </a:extLst>
          </p:cNvPr>
          <p:cNvPicPr>
            <a:picLocks noGrp="1" noChangeAspect="1"/>
          </p:cNvPicPr>
          <p:nvPr>
            <p:ph idx="1"/>
          </p:nvPr>
        </p:nvPicPr>
        <p:blipFill>
          <a:blip r:embed="rId2"/>
          <a:stretch>
            <a:fillRect/>
          </a:stretch>
        </p:blipFill>
        <p:spPr>
          <a:xfrm>
            <a:off x="746718" y="516834"/>
            <a:ext cx="10698564" cy="6215269"/>
          </a:xfrm>
          <a:prstGeom prst="rect">
            <a:avLst/>
          </a:prstGeom>
        </p:spPr>
      </p:pic>
    </p:spTree>
    <p:extLst>
      <p:ext uri="{BB962C8B-B14F-4D97-AF65-F5344CB8AC3E}">
        <p14:creationId xmlns:p14="http://schemas.microsoft.com/office/powerpoint/2010/main" val="1264693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8112308-F67B-4980-9B4F-EF84CB778868}"/>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7DBFDBDF-D815-46E8-840A-00235134B407}"/>
              </a:ext>
            </a:extLst>
          </p:cNvPr>
          <p:cNvPicPr>
            <a:picLocks noGrp="1" noChangeAspect="1"/>
          </p:cNvPicPr>
          <p:nvPr>
            <p:ph idx="1"/>
          </p:nvPr>
        </p:nvPicPr>
        <p:blipFill>
          <a:blip r:embed="rId2"/>
          <a:stretch>
            <a:fillRect/>
          </a:stretch>
        </p:blipFill>
        <p:spPr>
          <a:xfrm>
            <a:off x="424070" y="384313"/>
            <a:ext cx="11423373" cy="6374296"/>
          </a:xfrm>
          <a:prstGeom prst="rect">
            <a:avLst/>
          </a:prstGeom>
        </p:spPr>
      </p:pic>
    </p:spTree>
    <p:extLst>
      <p:ext uri="{BB962C8B-B14F-4D97-AF65-F5344CB8AC3E}">
        <p14:creationId xmlns:p14="http://schemas.microsoft.com/office/powerpoint/2010/main" val="3471542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0D48625-C49A-4E12-BF61-7B5E93FBA2C3}"/>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2F509C54-5511-406F-B121-67C1F4328F1E}"/>
              </a:ext>
            </a:extLst>
          </p:cNvPr>
          <p:cNvSpPr>
            <a:spLocks noGrp="1"/>
          </p:cNvSpPr>
          <p:nvPr>
            <p:ph idx="1"/>
          </p:nvPr>
        </p:nvSpPr>
        <p:spPr/>
        <p:txBody>
          <a:bodyPr/>
          <a:lstStyle/>
          <a:p>
            <a:r>
              <a:rPr lang="tr-TR" dirty="0"/>
              <a:t>1. Performans Dönemi: Program başlangıç tarihinden itibaren birinci yılın sonuna kadar olan dönemi</a:t>
            </a:r>
          </a:p>
          <a:p>
            <a:pPr marL="0" indent="0">
              <a:buNone/>
            </a:pPr>
            <a:endParaRPr lang="tr-TR" dirty="0"/>
          </a:p>
          <a:p>
            <a:r>
              <a:rPr lang="tr-TR" dirty="0"/>
              <a:t>2. Performans Dönemi ise 1. Performans Dönemi son gününden ikinci yılın sonuna kadar geçen süredir.</a:t>
            </a:r>
          </a:p>
          <a:p>
            <a:pPr marL="0" indent="0">
              <a:buNone/>
            </a:pPr>
            <a:endParaRPr lang="tr-TR" dirty="0"/>
          </a:p>
          <a:p>
            <a:r>
              <a:rPr lang="tr-TR" dirty="0"/>
              <a:t>Asgari prim gün sayısına ulaşan işletme için girişimcinin; genç, kadın, engelli, gazi veya birinci derecede şehit yakını olması durumunda her bir performans döneminde belirlenen tutarlara 5.000 TL eklenir.</a:t>
            </a:r>
          </a:p>
          <a:p>
            <a:endParaRPr lang="tr-TR" dirty="0"/>
          </a:p>
        </p:txBody>
      </p:sp>
    </p:spTree>
    <p:extLst>
      <p:ext uri="{BB962C8B-B14F-4D97-AF65-F5344CB8AC3E}">
        <p14:creationId xmlns:p14="http://schemas.microsoft.com/office/powerpoint/2010/main" val="3463907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575A15F-ED9D-4CE0-8D5C-C7EC8BA1AD27}"/>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3C260DE8-8C33-4724-AE3C-18D9AF1B7814}"/>
              </a:ext>
            </a:extLst>
          </p:cNvPr>
          <p:cNvPicPr>
            <a:picLocks noGrp="1" noChangeAspect="1"/>
          </p:cNvPicPr>
          <p:nvPr>
            <p:ph idx="1"/>
          </p:nvPr>
        </p:nvPicPr>
        <p:blipFill>
          <a:blip r:embed="rId2"/>
          <a:stretch>
            <a:fillRect/>
          </a:stretch>
        </p:blipFill>
        <p:spPr>
          <a:xfrm>
            <a:off x="477078" y="764373"/>
            <a:ext cx="11357113" cy="5861714"/>
          </a:xfrm>
          <a:prstGeom prst="rect">
            <a:avLst/>
          </a:prstGeom>
        </p:spPr>
      </p:pic>
    </p:spTree>
    <p:extLst>
      <p:ext uri="{BB962C8B-B14F-4D97-AF65-F5344CB8AC3E}">
        <p14:creationId xmlns:p14="http://schemas.microsoft.com/office/powerpoint/2010/main" val="2518969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3E96571-959B-4865-B8DC-8CCE7C412564}"/>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3C03980F-408A-47CF-BE0F-5FFDC9EE4CE6}"/>
              </a:ext>
            </a:extLst>
          </p:cNvPr>
          <p:cNvSpPr>
            <a:spLocks noGrp="1"/>
          </p:cNvSpPr>
          <p:nvPr>
            <p:ph idx="1"/>
          </p:nvPr>
        </p:nvSpPr>
        <p:spPr/>
        <p:txBody>
          <a:bodyPr/>
          <a:lstStyle/>
          <a:p>
            <a:r>
              <a:rPr lang="tr-TR" dirty="0"/>
              <a:t>1. Performans Dönemi: Program başlangıç tarihinden itibaren birinci yılın sonuna kadar olan dönemi</a:t>
            </a:r>
          </a:p>
          <a:p>
            <a:endParaRPr lang="tr-TR" dirty="0"/>
          </a:p>
          <a:p>
            <a:r>
              <a:rPr lang="tr-TR" dirty="0"/>
              <a:t>2. Performans Dönemi ise 1. Performans Dönemi son gününden ikinci yılın sonuna kadar geçen süredir.</a:t>
            </a:r>
          </a:p>
          <a:p>
            <a:endParaRPr lang="tr-TR" dirty="0"/>
          </a:p>
          <a:p>
            <a:r>
              <a:rPr lang="tr-TR" dirty="0"/>
              <a:t>Asgari prim gün sayısına ulaşan işletme için girişimcinin; genç, kadın, engelli, gazi veya birinci derecede şehit yakını olması durumunda her bir performans döneminde belirlenen tutarlara 5.000 TL eklenir.</a:t>
            </a:r>
          </a:p>
          <a:p>
            <a:endParaRPr lang="tr-TR" dirty="0"/>
          </a:p>
        </p:txBody>
      </p:sp>
    </p:spTree>
    <p:extLst>
      <p:ext uri="{BB962C8B-B14F-4D97-AF65-F5344CB8AC3E}">
        <p14:creationId xmlns:p14="http://schemas.microsoft.com/office/powerpoint/2010/main" val="3885467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C54E88F-A114-41D8-B86D-A15B9A559427}"/>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619E2BEF-1F9F-414F-A0C1-9BA56E37BCEA}"/>
              </a:ext>
            </a:extLst>
          </p:cNvPr>
          <p:cNvPicPr>
            <a:picLocks noGrp="1" noChangeAspect="1"/>
          </p:cNvPicPr>
          <p:nvPr>
            <p:ph idx="1"/>
          </p:nvPr>
        </p:nvPicPr>
        <p:blipFill>
          <a:blip r:embed="rId2"/>
          <a:stretch>
            <a:fillRect/>
          </a:stretch>
        </p:blipFill>
        <p:spPr>
          <a:xfrm>
            <a:off x="750622" y="516835"/>
            <a:ext cx="10690756" cy="5701403"/>
          </a:xfrm>
          <a:prstGeom prst="rect">
            <a:avLst/>
          </a:prstGeom>
        </p:spPr>
      </p:pic>
    </p:spTree>
    <p:extLst>
      <p:ext uri="{BB962C8B-B14F-4D97-AF65-F5344CB8AC3E}">
        <p14:creationId xmlns:p14="http://schemas.microsoft.com/office/powerpoint/2010/main" val="2780126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E9D907EC-C065-4860-AD3C-B2D2426701B5}"/>
              </a:ext>
            </a:extLst>
          </p:cNvPr>
          <p:cNvPicPr>
            <a:picLocks noGrp="1" noChangeAspect="1"/>
          </p:cNvPicPr>
          <p:nvPr>
            <p:ph idx="1"/>
          </p:nvPr>
        </p:nvPicPr>
        <p:blipFill>
          <a:blip r:embed="rId2"/>
          <a:stretch>
            <a:fillRect/>
          </a:stretch>
        </p:blipFill>
        <p:spPr>
          <a:xfrm>
            <a:off x="795130" y="530087"/>
            <a:ext cx="10711070" cy="5661957"/>
          </a:xfrm>
          <a:prstGeom prst="rect">
            <a:avLst/>
          </a:prstGeom>
        </p:spPr>
      </p:pic>
    </p:spTree>
    <p:extLst>
      <p:ext uri="{BB962C8B-B14F-4D97-AF65-F5344CB8AC3E}">
        <p14:creationId xmlns:p14="http://schemas.microsoft.com/office/powerpoint/2010/main" val="301450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7EC3288-9264-4C5A-B7E2-50DDD86289ED}"/>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5A49096B-0F88-4F42-BEE1-BBB622A1D4EE}"/>
              </a:ext>
            </a:extLst>
          </p:cNvPr>
          <p:cNvPicPr>
            <a:picLocks noGrp="1" noChangeAspect="1"/>
          </p:cNvPicPr>
          <p:nvPr>
            <p:ph idx="1"/>
          </p:nvPr>
        </p:nvPicPr>
        <p:blipFill>
          <a:blip r:embed="rId2"/>
          <a:stretch>
            <a:fillRect/>
          </a:stretch>
        </p:blipFill>
        <p:spPr>
          <a:xfrm>
            <a:off x="971630" y="172279"/>
            <a:ext cx="10889065" cy="6045960"/>
          </a:xfrm>
          <a:prstGeom prst="rect">
            <a:avLst/>
          </a:prstGeom>
        </p:spPr>
      </p:pic>
    </p:spTree>
    <p:extLst>
      <p:ext uri="{BB962C8B-B14F-4D97-AF65-F5344CB8AC3E}">
        <p14:creationId xmlns:p14="http://schemas.microsoft.com/office/powerpoint/2010/main" val="461339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1626A8A-0BDD-45B4-B2E6-757D25D8C988}"/>
              </a:ext>
            </a:extLst>
          </p:cNvPr>
          <p:cNvSpPr>
            <a:spLocks noGrp="1"/>
          </p:cNvSpPr>
          <p:nvPr>
            <p:ph type="title"/>
          </p:nvPr>
        </p:nvSpPr>
        <p:spPr/>
        <p:txBody>
          <a:bodyPr/>
          <a:lstStyle/>
          <a:p>
            <a:r>
              <a:rPr lang="tr-TR" dirty="0"/>
              <a:t>KOSGEB AÇILIMI?</a:t>
            </a:r>
          </a:p>
        </p:txBody>
      </p:sp>
      <p:sp>
        <p:nvSpPr>
          <p:cNvPr id="3" name="İçerik Yer Tutucusu 2">
            <a:extLst>
              <a:ext uri="{FF2B5EF4-FFF2-40B4-BE49-F238E27FC236}">
                <a16:creationId xmlns:a16="http://schemas.microsoft.com/office/drawing/2014/main" id="{A0F13361-287C-4535-ACF9-A4C54335E3F1}"/>
              </a:ext>
            </a:extLst>
          </p:cNvPr>
          <p:cNvSpPr>
            <a:spLocks noGrp="1"/>
          </p:cNvSpPr>
          <p:nvPr>
            <p:ph idx="1"/>
          </p:nvPr>
        </p:nvSpPr>
        <p:spPr/>
        <p:txBody>
          <a:bodyPr/>
          <a:lstStyle/>
          <a:p>
            <a:endParaRPr lang="tr-TR" dirty="0"/>
          </a:p>
          <a:p>
            <a:endParaRPr lang="tr-TR" dirty="0"/>
          </a:p>
          <a:p>
            <a:endParaRPr lang="tr-TR" dirty="0"/>
          </a:p>
          <a:p>
            <a:pPr marL="0" indent="0">
              <a:buNone/>
            </a:pPr>
            <a:r>
              <a:rPr lang="tr-TR" dirty="0"/>
              <a:t>Küçük ve Orta Ölçekli  Sanayi Geliştirme ve Destekleme İdaresi Başkanlığı</a:t>
            </a:r>
          </a:p>
        </p:txBody>
      </p:sp>
    </p:spTree>
    <p:extLst>
      <p:ext uri="{BB962C8B-B14F-4D97-AF65-F5344CB8AC3E}">
        <p14:creationId xmlns:p14="http://schemas.microsoft.com/office/powerpoint/2010/main" val="21991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B7D354-337F-4E81-BB4F-4B03BB7E781A}"/>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A3EBE13B-773C-4511-9245-B79BD9F293BD}"/>
              </a:ext>
            </a:extLst>
          </p:cNvPr>
          <p:cNvPicPr>
            <a:picLocks noGrp="1" noChangeAspect="1"/>
          </p:cNvPicPr>
          <p:nvPr>
            <p:ph idx="1"/>
          </p:nvPr>
        </p:nvPicPr>
        <p:blipFill>
          <a:blip r:embed="rId2"/>
          <a:stretch>
            <a:fillRect/>
          </a:stretch>
        </p:blipFill>
        <p:spPr>
          <a:xfrm>
            <a:off x="424069" y="764373"/>
            <a:ext cx="11264347" cy="5768949"/>
          </a:xfrm>
          <a:prstGeom prst="rect">
            <a:avLst/>
          </a:prstGeom>
        </p:spPr>
      </p:pic>
    </p:spTree>
    <p:extLst>
      <p:ext uri="{BB962C8B-B14F-4D97-AF65-F5344CB8AC3E}">
        <p14:creationId xmlns:p14="http://schemas.microsoft.com/office/powerpoint/2010/main" val="3591666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4755B79-D5B5-4514-98FD-7D5F45A01BB8}"/>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04CBE0C8-3B08-4A2D-9BBF-D0C288DDD096}"/>
              </a:ext>
            </a:extLst>
          </p:cNvPr>
          <p:cNvPicPr>
            <a:picLocks noGrp="1" noChangeAspect="1"/>
          </p:cNvPicPr>
          <p:nvPr>
            <p:ph idx="1"/>
          </p:nvPr>
        </p:nvPicPr>
        <p:blipFill>
          <a:blip r:embed="rId2"/>
          <a:stretch>
            <a:fillRect/>
          </a:stretch>
        </p:blipFill>
        <p:spPr>
          <a:xfrm>
            <a:off x="464867" y="172278"/>
            <a:ext cx="11157289" cy="6506817"/>
          </a:xfrm>
          <a:prstGeom prst="rect">
            <a:avLst/>
          </a:prstGeom>
        </p:spPr>
      </p:pic>
    </p:spTree>
    <p:extLst>
      <p:ext uri="{BB962C8B-B14F-4D97-AF65-F5344CB8AC3E}">
        <p14:creationId xmlns:p14="http://schemas.microsoft.com/office/powerpoint/2010/main" val="2681904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79679C7-6983-4A4A-96E4-179A0B68AAE0}"/>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712482F8-C1D8-4817-94B7-C959AB5A0538}"/>
              </a:ext>
            </a:extLst>
          </p:cNvPr>
          <p:cNvPicPr>
            <a:picLocks noGrp="1" noChangeAspect="1"/>
          </p:cNvPicPr>
          <p:nvPr>
            <p:ph idx="1"/>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3828603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A879B28-50C4-4244-B794-99CB4C46F173}"/>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a16="http://schemas.microsoft.com/office/drawing/2014/main" id="{A8359DB3-328B-46C8-9A1B-E25836DF05A4}"/>
              </a:ext>
            </a:extLst>
          </p:cNvPr>
          <p:cNvPicPr>
            <a:picLocks noGrp="1" noChangeAspect="1"/>
          </p:cNvPicPr>
          <p:nvPr>
            <p:ph idx="1"/>
          </p:nvPr>
        </p:nvPicPr>
        <p:blipFill>
          <a:blip r:embed="rId2"/>
          <a:stretch>
            <a:fillRect/>
          </a:stretch>
        </p:blipFill>
        <p:spPr>
          <a:xfrm>
            <a:off x="755375" y="609600"/>
            <a:ext cx="10296938" cy="5515769"/>
          </a:xfrm>
          <a:prstGeom prst="rect">
            <a:avLst/>
          </a:prstGeom>
        </p:spPr>
      </p:pic>
    </p:spTree>
    <p:extLst>
      <p:ext uri="{BB962C8B-B14F-4D97-AF65-F5344CB8AC3E}">
        <p14:creationId xmlns:p14="http://schemas.microsoft.com/office/powerpoint/2010/main" val="1156548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D7E522B-B734-46AF-95C1-D368794C0CDB}"/>
              </a:ext>
            </a:extLst>
          </p:cNvPr>
          <p:cNvSpPr>
            <a:spLocks noGrp="1"/>
          </p:cNvSpPr>
          <p:nvPr>
            <p:ph type="title"/>
          </p:nvPr>
        </p:nvSpPr>
        <p:spPr/>
        <p:txBody>
          <a:bodyPr>
            <a:normAutofit fontScale="90000"/>
          </a:bodyPr>
          <a:lstStyle/>
          <a:p>
            <a:br>
              <a:rPr lang="tr-TR" sz="1600" dirty="0"/>
            </a:br>
            <a:br>
              <a:rPr lang="tr-TR" sz="1600" dirty="0"/>
            </a:br>
            <a:r>
              <a:rPr lang="tr-TR" sz="1600" dirty="0"/>
              <a:t>  </a:t>
            </a:r>
            <a:br>
              <a:rPr lang="tr-TR" sz="1600" dirty="0"/>
            </a:br>
            <a:br>
              <a:rPr lang="tr-TR" sz="1600" dirty="0"/>
            </a:br>
            <a:br>
              <a:rPr lang="tr-TR" sz="1600" dirty="0"/>
            </a:br>
            <a:r>
              <a:rPr lang="tr-TR" sz="1600" dirty="0"/>
              <a:t>@</a:t>
            </a:r>
            <a:r>
              <a:rPr lang="tr-TR" sz="1600" dirty="0" err="1"/>
              <a:t>Korkutçpalpdr</a:t>
            </a:r>
            <a:r>
              <a:rPr lang="tr-TR" sz="1600" dirty="0"/>
              <a:t> </a:t>
            </a:r>
          </a:p>
        </p:txBody>
      </p:sp>
      <p:sp>
        <p:nvSpPr>
          <p:cNvPr id="3" name="İçerik Yer Tutucusu 2">
            <a:extLst>
              <a:ext uri="{FF2B5EF4-FFF2-40B4-BE49-F238E27FC236}">
                <a16:creationId xmlns:a16="http://schemas.microsoft.com/office/drawing/2014/main" id="{AD521E53-75E3-4335-97D8-BC7350E66523}"/>
              </a:ext>
            </a:extLst>
          </p:cNvPr>
          <p:cNvSpPr>
            <a:spLocks noGrp="1"/>
          </p:cNvSpPr>
          <p:nvPr>
            <p:ph idx="1"/>
          </p:nvPr>
        </p:nvSpPr>
        <p:spPr>
          <a:xfrm>
            <a:off x="677333" y="2160589"/>
            <a:ext cx="10189449" cy="3880773"/>
          </a:xfrm>
        </p:spPr>
        <p:txBody>
          <a:bodyPr/>
          <a:lstStyle/>
          <a:p>
            <a:pPr marL="0" indent="0" algn="ctr">
              <a:buNone/>
            </a:pPr>
            <a:r>
              <a:rPr lang="tr-TR" sz="4000" dirty="0"/>
              <a:t>Korkut Çok Programlı Anadolu Lisesi </a:t>
            </a:r>
          </a:p>
          <a:p>
            <a:pPr marL="0" indent="0" algn="ctr">
              <a:buNone/>
            </a:pPr>
            <a:endParaRPr lang="tr-TR" sz="4000" dirty="0"/>
          </a:p>
          <a:p>
            <a:pPr marL="0" indent="0" algn="ctr">
              <a:buNone/>
            </a:pPr>
            <a:endParaRPr lang="tr-TR" sz="4000" dirty="0"/>
          </a:p>
          <a:p>
            <a:pPr marL="0" indent="0" algn="ctr">
              <a:buNone/>
            </a:pPr>
            <a:r>
              <a:rPr lang="tr-TR" sz="4000" dirty="0"/>
              <a:t>Psikolojik Danışma ve Rehberlik Servisi </a:t>
            </a:r>
          </a:p>
          <a:p>
            <a:pPr marL="0" indent="0" algn="ctr">
              <a:buNone/>
            </a:pPr>
            <a:r>
              <a:rPr lang="tr-TR" sz="4000" dirty="0"/>
              <a:t>Mehmet ALTUNKUM </a:t>
            </a:r>
          </a:p>
          <a:p>
            <a:pPr marL="0" indent="0">
              <a:buNone/>
            </a:pPr>
            <a:endParaRPr lang="tr-TR" dirty="0"/>
          </a:p>
        </p:txBody>
      </p:sp>
      <p:pic>
        <p:nvPicPr>
          <p:cNvPr id="5" name="Resim 4">
            <a:extLst>
              <a:ext uri="{FF2B5EF4-FFF2-40B4-BE49-F238E27FC236}">
                <a16:creationId xmlns:a16="http://schemas.microsoft.com/office/drawing/2014/main" id="{104188C6-8674-4A65-8148-588DA2C96AA8}"/>
              </a:ext>
            </a:extLst>
          </p:cNvPr>
          <p:cNvPicPr>
            <a:picLocks noChangeAspect="1"/>
          </p:cNvPicPr>
          <p:nvPr/>
        </p:nvPicPr>
        <p:blipFill>
          <a:blip r:embed="rId2"/>
          <a:stretch>
            <a:fillRect/>
          </a:stretch>
        </p:blipFill>
        <p:spPr>
          <a:xfrm>
            <a:off x="1639864" y="382385"/>
            <a:ext cx="1328623" cy="1091919"/>
          </a:xfrm>
          <a:prstGeom prst="rect">
            <a:avLst/>
          </a:prstGeom>
        </p:spPr>
      </p:pic>
    </p:spTree>
    <p:extLst>
      <p:ext uri="{BB962C8B-B14F-4D97-AF65-F5344CB8AC3E}">
        <p14:creationId xmlns:p14="http://schemas.microsoft.com/office/powerpoint/2010/main" val="3146362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635DE13-45DF-446D-B89F-73BAA3B8FDBE}"/>
              </a:ext>
            </a:extLst>
          </p:cNvPr>
          <p:cNvSpPr>
            <a:spLocks noGrp="1"/>
          </p:cNvSpPr>
          <p:nvPr>
            <p:ph type="title"/>
          </p:nvPr>
        </p:nvSpPr>
        <p:spPr>
          <a:xfrm>
            <a:off x="205408" y="1148686"/>
            <a:ext cx="11781183" cy="1293028"/>
          </a:xfrm>
        </p:spPr>
        <p:txBody>
          <a:bodyPr>
            <a:normAutofit/>
          </a:bodyPr>
          <a:lstStyle/>
          <a:p>
            <a:r>
              <a:rPr lang="tr-TR" b="1" dirty="0"/>
              <a:t>Mesleki eğitimin boşa gitmesini istemiyoruz</a:t>
            </a:r>
            <a:br>
              <a:rPr lang="tr-TR" b="1" dirty="0"/>
            </a:br>
            <a:r>
              <a:rPr lang="tr-TR" sz="1200" b="1" dirty="0"/>
              <a:t>mesleki ve teknik eğitim genel müdürü </a:t>
            </a:r>
            <a:r>
              <a:rPr lang="tr-TR" sz="1200" b="1" dirty="0" err="1"/>
              <a:t>osman</a:t>
            </a:r>
            <a:r>
              <a:rPr lang="tr-TR" sz="1200" b="1" dirty="0"/>
              <a:t> </a:t>
            </a:r>
            <a:r>
              <a:rPr lang="tr-TR" sz="1200" b="1" dirty="0" err="1"/>
              <a:t>nuri</a:t>
            </a:r>
            <a:r>
              <a:rPr lang="tr-TR" sz="1200" b="1" dirty="0"/>
              <a:t> Gülay </a:t>
            </a:r>
            <a:endParaRPr lang="tr-TR" b="1" dirty="0"/>
          </a:p>
        </p:txBody>
      </p:sp>
      <p:sp>
        <p:nvSpPr>
          <p:cNvPr id="3" name="İçerik Yer Tutucusu 2">
            <a:extLst>
              <a:ext uri="{FF2B5EF4-FFF2-40B4-BE49-F238E27FC236}">
                <a16:creationId xmlns:a16="http://schemas.microsoft.com/office/drawing/2014/main" id="{753B3C2B-D689-4F5D-93C2-EF79951E5EC2}"/>
              </a:ext>
            </a:extLst>
          </p:cNvPr>
          <p:cNvSpPr>
            <a:spLocks noGrp="1"/>
          </p:cNvSpPr>
          <p:nvPr>
            <p:ph idx="1"/>
          </p:nvPr>
        </p:nvSpPr>
        <p:spPr/>
        <p:txBody>
          <a:bodyPr>
            <a:normAutofit fontScale="92500" lnSpcReduction="10000"/>
          </a:bodyPr>
          <a:lstStyle/>
          <a:p>
            <a:pPr marL="0" indent="0" fontAlgn="base">
              <a:buNone/>
            </a:pPr>
            <a:r>
              <a:rPr lang="tr-TR" dirty="0"/>
              <a:t>    </a:t>
            </a:r>
            <a:br>
              <a:rPr lang="tr-TR" dirty="0"/>
            </a:br>
            <a:r>
              <a:rPr lang="tr-TR" dirty="0"/>
              <a:t>Bu öğretim yılında mezun olacak öğrencilerin, karneleriyle birlikte Uygulamalı Girişimcilik Eğitimi Belgesini alacak olmalarının sevindirici olduğunu dile getiren Gülay, "Bu krediyle çocuklarımız hem kendi alanlarında iş yerlerini açabilirler hem de istiyorlarsa üniversite eğitimine devam edebilirler. Meslek lisesi mezunu öğrencilerimizin özellikle kendi alanlarında iş yeri açmalarını önemsiyoruz çünkü verdiğimiz mesleki eğitimin boşa gitmesini istemiyoruz" dedi.     </a:t>
            </a:r>
          </a:p>
          <a:p>
            <a:pPr marL="0" indent="0" fontAlgn="base">
              <a:buNone/>
            </a:pPr>
            <a:endParaRPr lang="tr-TR" dirty="0"/>
          </a:p>
          <a:p>
            <a:pPr marL="0" indent="0" fontAlgn="base">
              <a:buNone/>
            </a:pPr>
            <a:br>
              <a:rPr lang="tr-TR" dirty="0"/>
            </a:br>
            <a:r>
              <a:rPr lang="tr-TR" dirty="0"/>
              <a:t>Kaynak: Hürriyet </a:t>
            </a:r>
          </a:p>
          <a:p>
            <a:pPr marL="0" indent="0" fontAlgn="base">
              <a:buNone/>
            </a:pPr>
            <a:r>
              <a:rPr lang="tr-TR" dirty="0"/>
              <a:t>17.06.2016</a:t>
            </a:r>
          </a:p>
          <a:p>
            <a:pPr marL="0" indent="0" fontAlgn="base">
              <a:buNone/>
            </a:pPr>
            <a:r>
              <a:rPr lang="tr-TR" dirty="0" err="1"/>
              <a:t>KOSGEB’ten</a:t>
            </a:r>
            <a:r>
              <a:rPr lang="tr-TR" dirty="0"/>
              <a:t> Meslek Liseli Mezunlarına 150 bin lira destek </a:t>
            </a:r>
            <a:br>
              <a:rPr lang="tr-TR" dirty="0"/>
            </a:br>
            <a:endParaRPr lang="tr-TR" dirty="0"/>
          </a:p>
        </p:txBody>
      </p:sp>
    </p:spTree>
    <p:extLst>
      <p:ext uri="{BB962C8B-B14F-4D97-AF65-F5344CB8AC3E}">
        <p14:creationId xmlns:p14="http://schemas.microsoft.com/office/powerpoint/2010/main" val="2656826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27BD55BE-DEFB-4770-8B9F-A9E47A29FDF1}"/>
              </a:ext>
            </a:extLst>
          </p:cNvPr>
          <p:cNvPicPr>
            <a:picLocks noGrp="1" noChangeAspect="1"/>
          </p:cNvPicPr>
          <p:nvPr>
            <p:ph idx="1"/>
          </p:nvPr>
        </p:nvPicPr>
        <p:blipFill>
          <a:blip r:embed="rId2"/>
          <a:stretch>
            <a:fillRect/>
          </a:stretch>
        </p:blipFill>
        <p:spPr>
          <a:xfrm>
            <a:off x="437322" y="980662"/>
            <a:ext cx="11542643" cy="5724938"/>
          </a:xfrm>
          <a:prstGeom prst="rect">
            <a:avLst/>
          </a:prstGeom>
        </p:spPr>
      </p:pic>
    </p:spTree>
    <p:extLst>
      <p:ext uri="{BB962C8B-B14F-4D97-AF65-F5344CB8AC3E}">
        <p14:creationId xmlns:p14="http://schemas.microsoft.com/office/powerpoint/2010/main" val="2390044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00DB057-ED9D-491F-94BC-B6EF31BFEE48}"/>
              </a:ext>
            </a:extLst>
          </p:cNvPr>
          <p:cNvSpPr>
            <a:spLocks noGrp="1"/>
          </p:cNvSpPr>
          <p:nvPr>
            <p:ph type="title"/>
          </p:nvPr>
        </p:nvSpPr>
        <p:spPr>
          <a:xfrm>
            <a:off x="357810" y="291548"/>
            <a:ext cx="11148392" cy="1765853"/>
          </a:xfrm>
        </p:spPr>
        <p:txBody>
          <a:bodyPr>
            <a:normAutofit/>
          </a:bodyPr>
          <a:lstStyle/>
          <a:p>
            <a:pPr algn="ctr"/>
            <a:r>
              <a:rPr lang="tr-TR" b="1" dirty="0"/>
              <a:t>50.000 </a:t>
            </a:r>
            <a:r>
              <a:rPr lang="tr-TR" b="1" dirty="0" err="1"/>
              <a:t>tl</a:t>
            </a:r>
            <a:r>
              <a:rPr lang="tr-TR" b="1" dirty="0"/>
              <a:t>  hibe ve 100.000 </a:t>
            </a:r>
            <a:r>
              <a:rPr lang="tr-TR" b="1" dirty="0" err="1"/>
              <a:t>tl</a:t>
            </a:r>
            <a:r>
              <a:rPr lang="tr-TR" b="1" dirty="0"/>
              <a:t> faizsiz kredi almak</a:t>
            </a:r>
            <a:br>
              <a:rPr lang="tr-TR" b="1" dirty="0"/>
            </a:br>
            <a:r>
              <a:rPr lang="tr-TR" b="1" dirty="0"/>
              <a:t> için ne yapmalıyız?</a:t>
            </a:r>
          </a:p>
        </p:txBody>
      </p:sp>
      <p:sp>
        <p:nvSpPr>
          <p:cNvPr id="3" name="İçerik Yer Tutucusu 2">
            <a:extLst>
              <a:ext uri="{FF2B5EF4-FFF2-40B4-BE49-F238E27FC236}">
                <a16:creationId xmlns:a16="http://schemas.microsoft.com/office/drawing/2014/main" id="{EEAF00F2-3440-409A-98F4-DDA9F28C6197}"/>
              </a:ext>
            </a:extLst>
          </p:cNvPr>
          <p:cNvSpPr>
            <a:spLocks noGrp="1"/>
          </p:cNvSpPr>
          <p:nvPr>
            <p:ph idx="1"/>
          </p:nvPr>
        </p:nvSpPr>
        <p:spPr/>
        <p:txBody>
          <a:bodyPr/>
          <a:lstStyle/>
          <a:p>
            <a:r>
              <a:rPr lang="tr-TR" dirty="0"/>
              <a:t>Açtığınız iş yerinizin açtığınız tarihten itibaren KOSGEB’e başvurabilmek için en fazla 24 ay geçebilir. </a:t>
            </a:r>
          </a:p>
          <a:p>
            <a:r>
              <a:rPr lang="tr-TR" dirty="0"/>
              <a:t>Açacağınız iş yerinizi ortak olarak açmayı düşünüyorsanız ortaklık oranı %25’i geçmemeli</a:t>
            </a:r>
          </a:p>
          <a:p>
            <a:r>
              <a:rPr lang="tr-TR" dirty="0"/>
              <a:t>72 saatlik uygulamalı girişimcilik eğitimi almak ve başarıyla tamamlamak</a:t>
            </a:r>
          </a:p>
          <a:p>
            <a:pPr marL="0" indent="0">
              <a:buNone/>
            </a:pPr>
            <a:r>
              <a:rPr lang="tr-TR" dirty="0"/>
              <a:t>(Bu eğitim sırasında muhakkak açacağınız iş yeri için hayaller kurun bunun doğrultusunda eğitimlere katılın daha verimli olacaktır.)</a:t>
            </a:r>
          </a:p>
          <a:p>
            <a:r>
              <a:rPr lang="tr-TR" dirty="0"/>
              <a:t>Temel girişimcilik eğitimi sertifikası alacaksın.</a:t>
            </a:r>
          </a:p>
        </p:txBody>
      </p:sp>
    </p:spTree>
    <p:extLst>
      <p:ext uri="{BB962C8B-B14F-4D97-AF65-F5344CB8AC3E}">
        <p14:creationId xmlns:p14="http://schemas.microsoft.com/office/powerpoint/2010/main" val="4030497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A7D6AEA-0869-481F-B4F5-E3A9DC4302A8}"/>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94D4CF17-DD03-4818-AF40-21B60BED4648}"/>
              </a:ext>
            </a:extLst>
          </p:cNvPr>
          <p:cNvSpPr>
            <a:spLocks noGrp="1"/>
          </p:cNvSpPr>
          <p:nvPr>
            <p:ph idx="1"/>
          </p:nvPr>
        </p:nvSpPr>
        <p:spPr>
          <a:xfrm>
            <a:off x="685800" y="2194560"/>
            <a:ext cx="10820400" cy="4352014"/>
          </a:xfrm>
        </p:spPr>
        <p:txBody>
          <a:bodyPr>
            <a:normAutofit/>
          </a:bodyPr>
          <a:lstStyle/>
          <a:p>
            <a:r>
              <a:rPr lang="tr-TR" dirty="0"/>
              <a:t>İş yerini açacaksınız.</a:t>
            </a:r>
          </a:p>
          <a:p>
            <a:r>
              <a:rPr lang="tr-TR" dirty="0"/>
              <a:t>Vergi levhası ve hangi alanda iş açtıysanız o alanla ilgili faaliyet belgesi alacaksınız. </a:t>
            </a:r>
          </a:p>
          <a:p>
            <a:r>
              <a:rPr lang="tr-TR" dirty="0"/>
              <a:t>Bu belgeleri KOSGEB birim danışmanınıza teslim edeceksiniz. </a:t>
            </a:r>
          </a:p>
          <a:p>
            <a:r>
              <a:rPr lang="tr-TR" dirty="0"/>
              <a:t>Birim danışman sizin veri taban kaydınızı oluştururken sizlere form verecektir. </a:t>
            </a:r>
          </a:p>
          <a:p>
            <a:r>
              <a:rPr lang="tr-TR" dirty="0"/>
              <a:t>Bu form daha önce aldığınız girişimcilik eğitimindeki bilgileri gerekli alanlara doldurulur. </a:t>
            </a:r>
          </a:p>
          <a:p>
            <a:r>
              <a:rPr lang="tr-TR" dirty="0"/>
              <a:t>KOSGEB iş yeri açtığınız için ilk olarak </a:t>
            </a:r>
            <a:r>
              <a:rPr lang="tr-TR" b="1" dirty="0"/>
              <a:t>2.000 </a:t>
            </a:r>
            <a:r>
              <a:rPr lang="tr-TR" dirty="0"/>
              <a:t>TL verecektir. </a:t>
            </a:r>
          </a:p>
          <a:p>
            <a:r>
              <a:rPr lang="tr-TR" dirty="0"/>
              <a:t>Stratejik İş Planı verecekler. Bu plan doğrultusunda çalışmalar yapmalısın. Çünkü seni takip edecekler. Planı uygulamadığın zaman heyet karşısına çıkacaksın. </a:t>
            </a:r>
          </a:p>
        </p:txBody>
      </p:sp>
    </p:spTree>
    <p:extLst>
      <p:ext uri="{BB962C8B-B14F-4D97-AF65-F5344CB8AC3E}">
        <p14:creationId xmlns:p14="http://schemas.microsoft.com/office/powerpoint/2010/main" val="1509348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D689F07-52B1-4F69-A143-570749ED6889}"/>
              </a:ext>
            </a:extLst>
          </p:cNvPr>
          <p:cNvSpPr>
            <a:spLocks noGrp="1"/>
          </p:cNvSpPr>
          <p:nvPr>
            <p:ph type="title"/>
          </p:nvPr>
        </p:nvSpPr>
        <p:spPr/>
        <p:txBody>
          <a:bodyPr/>
          <a:lstStyle/>
          <a:p>
            <a:r>
              <a:rPr lang="tr-TR" dirty="0"/>
              <a:t>18.000 </a:t>
            </a:r>
            <a:r>
              <a:rPr lang="tr-TR" dirty="0" err="1"/>
              <a:t>tl</a:t>
            </a:r>
            <a:r>
              <a:rPr lang="tr-TR" dirty="0"/>
              <a:t> hibe</a:t>
            </a:r>
          </a:p>
        </p:txBody>
      </p:sp>
      <p:sp>
        <p:nvSpPr>
          <p:cNvPr id="3" name="İçerik Yer Tutucusu 2">
            <a:extLst>
              <a:ext uri="{FF2B5EF4-FFF2-40B4-BE49-F238E27FC236}">
                <a16:creationId xmlns:a16="http://schemas.microsoft.com/office/drawing/2014/main" id="{A0C9DB5F-3205-48C1-9AB4-7B861248AFC1}"/>
              </a:ext>
            </a:extLst>
          </p:cNvPr>
          <p:cNvSpPr>
            <a:spLocks noGrp="1"/>
          </p:cNvSpPr>
          <p:nvPr>
            <p:ph idx="1"/>
          </p:nvPr>
        </p:nvSpPr>
        <p:spPr>
          <a:xfrm>
            <a:off x="685800" y="1643270"/>
            <a:ext cx="10820400" cy="5214730"/>
          </a:xfrm>
        </p:spPr>
        <p:txBody>
          <a:bodyPr>
            <a:normAutofit/>
          </a:bodyPr>
          <a:lstStyle/>
          <a:p>
            <a:r>
              <a:rPr lang="tr-TR" dirty="0"/>
              <a:t>Makine, teçhizat, ofis donanım ve yazılım desteği için destekleme yapmaktadır. </a:t>
            </a:r>
          </a:p>
          <a:p>
            <a:r>
              <a:rPr lang="tr-TR" dirty="0"/>
              <a:t>İş yerinin dekorasyonu için destek vermiyorlar. </a:t>
            </a:r>
          </a:p>
          <a:p>
            <a:r>
              <a:rPr lang="tr-TR" dirty="0"/>
              <a:t>Bu malzemeleri alırken muhakkak fatura almalısın.</a:t>
            </a:r>
          </a:p>
          <a:p>
            <a:r>
              <a:rPr lang="tr-TR" dirty="0"/>
              <a:t>Faturadaki ödemeyi de senin adın geçmeli.</a:t>
            </a:r>
          </a:p>
          <a:p>
            <a:r>
              <a:rPr lang="tr-TR" dirty="0"/>
              <a:t>Fatura dahi olsa ödemeyi başka biri yaparsa da olmaz.</a:t>
            </a:r>
          </a:p>
          <a:p>
            <a:r>
              <a:rPr lang="tr-TR" dirty="0"/>
              <a:t>Başka biri sizin adınıza adınız çıkacak şekilde ödeme yapabilmesi için o kişiyle beraber bankaya giderek kartına ek olarak aynı karttan ek çıkarabilir. O kartla beraber ödemelerde sizin adınız çıkabilmektedir. </a:t>
            </a:r>
          </a:p>
          <a:p>
            <a:r>
              <a:rPr lang="tr-TR" dirty="0"/>
              <a:t>Adınıza ödenen faturaları KOSGEB’e birim  danışmanıza veriyorsunuz. </a:t>
            </a:r>
          </a:p>
          <a:p>
            <a:r>
              <a:rPr lang="tr-TR" dirty="0"/>
              <a:t>Genç, kadın, gazi ve 1.derece şehit yakını olma, bölgelere göre yaptığımız masrafa göre %60, %70, %80 ve %90 gibi yardımlar ediliyor. </a:t>
            </a:r>
          </a:p>
          <a:p>
            <a:r>
              <a:rPr lang="tr-TR" dirty="0"/>
              <a:t>Bu şekilde toplamda </a:t>
            </a:r>
            <a:r>
              <a:rPr lang="tr-TR" b="1" dirty="0"/>
              <a:t>18.000</a:t>
            </a:r>
            <a:r>
              <a:rPr lang="tr-TR" dirty="0"/>
              <a:t> TL hibe verilmektedir. </a:t>
            </a:r>
          </a:p>
        </p:txBody>
      </p:sp>
    </p:spTree>
    <p:extLst>
      <p:ext uri="{BB962C8B-B14F-4D97-AF65-F5344CB8AC3E}">
        <p14:creationId xmlns:p14="http://schemas.microsoft.com/office/powerpoint/2010/main" val="4060841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2A90225-EE87-4E94-934A-B02B912D3C64}"/>
              </a:ext>
            </a:extLst>
          </p:cNvPr>
          <p:cNvSpPr>
            <a:spLocks noGrp="1"/>
          </p:cNvSpPr>
          <p:nvPr>
            <p:ph type="title"/>
          </p:nvPr>
        </p:nvSpPr>
        <p:spPr/>
        <p:txBody>
          <a:bodyPr/>
          <a:lstStyle/>
          <a:p>
            <a:r>
              <a:rPr lang="tr-TR" dirty="0"/>
              <a:t>30.000 </a:t>
            </a:r>
            <a:r>
              <a:rPr lang="tr-TR" dirty="0" err="1"/>
              <a:t>tl</a:t>
            </a:r>
            <a:r>
              <a:rPr lang="tr-TR" dirty="0"/>
              <a:t> hibe </a:t>
            </a:r>
          </a:p>
        </p:txBody>
      </p:sp>
      <p:sp>
        <p:nvSpPr>
          <p:cNvPr id="3" name="İçerik Yer Tutucusu 2">
            <a:extLst>
              <a:ext uri="{FF2B5EF4-FFF2-40B4-BE49-F238E27FC236}">
                <a16:creationId xmlns:a16="http://schemas.microsoft.com/office/drawing/2014/main" id="{597942FA-47D8-4D22-8C96-0D1C8FC4FFF0}"/>
              </a:ext>
            </a:extLst>
          </p:cNvPr>
          <p:cNvSpPr>
            <a:spLocks noGrp="1"/>
          </p:cNvSpPr>
          <p:nvPr>
            <p:ph idx="1"/>
          </p:nvPr>
        </p:nvSpPr>
        <p:spPr/>
        <p:txBody>
          <a:bodyPr/>
          <a:lstStyle/>
          <a:p>
            <a:r>
              <a:rPr lang="tr-TR" dirty="0"/>
              <a:t>Her ay toplamda 5 Bin TL </a:t>
            </a:r>
            <a:r>
              <a:rPr lang="tr-TR" dirty="0" err="1"/>
              <a:t>sını</a:t>
            </a:r>
            <a:r>
              <a:rPr lang="tr-TR" dirty="0"/>
              <a:t> geçmeyecek şekilde personel, kira, fatura gibi masrafların yine faturalarıyla beraber KOSGEB birim danışmanıza gidiyorsunuz.</a:t>
            </a:r>
          </a:p>
          <a:p>
            <a:r>
              <a:rPr lang="tr-TR" dirty="0"/>
              <a:t>%60, %70, %80 ve %90 gibi hibe desteğiyle hesabınıza yatırılmaktadır. </a:t>
            </a:r>
          </a:p>
          <a:p>
            <a:r>
              <a:rPr lang="tr-TR" dirty="0"/>
              <a:t>Toplamda en fazla 6 ay içerisinde </a:t>
            </a:r>
            <a:r>
              <a:rPr lang="tr-TR" b="1" dirty="0"/>
              <a:t>30.000 </a:t>
            </a:r>
            <a:r>
              <a:rPr lang="tr-TR" dirty="0"/>
              <a:t>TL hibe edilmektedir. </a:t>
            </a:r>
          </a:p>
        </p:txBody>
      </p:sp>
    </p:spTree>
    <p:extLst>
      <p:ext uri="{BB962C8B-B14F-4D97-AF65-F5344CB8AC3E}">
        <p14:creationId xmlns:p14="http://schemas.microsoft.com/office/powerpoint/2010/main" val="2541837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6EE63989-E74F-41FE-8DFE-6183A5DC203A}"/>
              </a:ext>
            </a:extLst>
          </p:cNvPr>
          <p:cNvPicPr>
            <a:picLocks noGrp="1" noChangeAspect="1"/>
          </p:cNvPicPr>
          <p:nvPr>
            <p:ph idx="1"/>
          </p:nvPr>
        </p:nvPicPr>
        <p:blipFill>
          <a:blip r:embed="rId2"/>
          <a:stretch>
            <a:fillRect/>
          </a:stretch>
        </p:blipFill>
        <p:spPr>
          <a:xfrm>
            <a:off x="675861" y="662609"/>
            <a:ext cx="10986051" cy="5936974"/>
          </a:xfrm>
          <a:prstGeom prst="rect">
            <a:avLst/>
          </a:prstGeom>
        </p:spPr>
      </p:pic>
    </p:spTree>
    <p:extLst>
      <p:ext uri="{BB962C8B-B14F-4D97-AF65-F5344CB8AC3E}">
        <p14:creationId xmlns:p14="http://schemas.microsoft.com/office/powerpoint/2010/main" val="2651573598"/>
      </p:ext>
    </p:extLst>
  </p:cSld>
  <p:clrMapOvr>
    <a:masterClrMapping/>
  </p:clrMapOvr>
</p:sld>
</file>

<file path=ppt/theme/theme1.xml><?xml version="1.0" encoding="utf-8"?>
<a:theme xmlns:a="http://schemas.openxmlformats.org/drawingml/2006/main" name="Uçak İzi">
  <a:themeElements>
    <a:clrScheme name="Vapor Trail">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docProps/app.xml><?xml version="1.0" encoding="utf-8"?>
<Properties xmlns="http://schemas.openxmlformats.org/officeDocument/2006/extended-properties" xmlns:vt="http://schemas.openxmlformats.org/officeDocument/2006/docPropsVTypes">
  <Template>TM04033937[[fn=Uçak İzi]]</Template>
  <TotalTime>247</TotalTime>
  <Words>716</Words>
  <Application>Microsoft Office PowerPoint</Application>
  <PresentationFormat>Geniş ekran</PresentationFormat>
  <Paragraphs>58</Paragraphs>
  <Slides>24</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24</vt:i4>
      </vt:variant>
    </vt:vector>
  </HeadingPairs>
  <TitlesOfParts>
    <vt:vector size="27" baseType="lpstr">
      <vt:lpstr>Arial</vt:lpstr>
      <vt:lpstr>Century Gothic</vt:lpstr>
      <vt:lpstr>Uçak İzi</vt:lpstr>
      <vt:lpstr>KOSGEB  GİRİŞİMCİLİK DESTEK PROGAMI    DESTEĞİ NASIL ALINIR?</vt:lpstr>
      <vt:lpstr>KOSGEB AÇILIMI?</vt:lpstr>
      <vt:lpstr>Mesleki eğitimin boşa gitmesini istemiyoruz mesleki ve teknik eğitim genel müdürü osman nuri Gülay </vt:lpstr>
      <vt:lpstr>PowerPoint Sunusu</vt:lpstr>
      <vt:lpstr>50.000 tl  hibe ve 100.000 tl faizsiz kredi almak  için ne yapmalıyız?</vt:lpstr>
      <vt:lpstr>PowerPoint Sunusu</vt:lpstr>
      <vt:lpstr>18.000 tl hibe</vt:lpstr>
      <vt:lpstr>30.000 tl hibe </vt:lpstr>
      <vt:lpstr>PowerPoint Sunusu</vt:lpstr>
      <vt:lpstr>KOSGEB  GİRİŞİMCİLİĞİ GELİŞTİRME DESTEK PROGAMI     DESTEĞİ NASIL ALINIR?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@Korkutçpalpdr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MESLEK LİSELİ MEZUNLARINA  VE  KOSGEB İŞ BİRLİĞİ </dc:title>
  <dc:creator>Mehmet ALTUNKUM</dc:creator>
  <cp:lastModifiedBy>Mehmet ALTUNKUM</cp:lastModifiedBy>
  <cp:revision>16</cp:revision>
  <dcterms:created xsi:type="dcterms:W3CDTF">2019-12-01T06:10:20Z</dcterms:created>
  <dcterms:modified xsi:type="dcterms:W3CDTF">2019-12-01T10:30:07Z</dcterms:modified>
</cp:coreProperties>
</file>