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5" r:id="rId26"/>
    <p:sldId id="280" r:id="rId27"/>
    <p:sldId id="286" r:id="rId28"/>
    <p:sldId id="287" r:id="rId29"/>
    <p:sldId id="288" r:id="rId30"/>
    <p:sldId id="289" r:id="rId31"/>
    <p:sldId id="290" r:id="rId32"/>
    <p:sldId id="281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Signika Negative" panose="020B0604020202020204" charset="0"/>
      <p:regular r:id="rId41"/>
      <p:bold r:id="rId42"/>
    </p:embeddedFont>
    <p:embeddedFont>
      <p:font typeface="Ubuntu" panose="020B060402020202020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071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158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249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954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497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94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109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7003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71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earchy / Structural">
  <p:cSld name="Hiearchy / Structural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>
            <a:spLocks noGrp="1"/>
          </p:cNvSpPr>
          <p:nvPr>
            <p:ph type="pic" idx="3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noFill/>
          <a:ln w="317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>
            <a:spLocks noGrp="1"/>
          </p:cNvSpPr>
          <p:nvPr>
            <p:ph type="pic" idx="4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noFill/>
          <a:ln w="317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5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pic" idx="6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noFill/>
          <a:ln w="317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>
            <a:spLocks noGrp="1"/>
          </p:cNvSpPr>
          <p:nvPr>
            <p:ph type="pic" idx="7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noFill/>
          <a:ln w="317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>
            <a:spLocks noGrp="1"/>
          </p:cNvSpPr>
          <p:nvPr>
            <p:ph type="pic" idx="8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2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5626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50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8897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6984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343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9197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624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3069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/>
          <p:nvPr/>
        </p:nvSpPr>
        <p:spPr>
          <a:xfrm>
            <a:off x="0" y="6740600"/>
            <a:ext cx="12192000" cy="9981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Instgram =@veysimuguc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8"/>
          <p:cNvSpPr txBox="1">
            <a:spLocks noGrp="1"/>
          </p:cNvSpPr>
          <p:nvPr>
            <p:ph type="title"/>
          </p:nvPr>
        </p:nvSpPr>
        <p:spPr>
          <a:xfrm>
            <a:off x="6304547" y="2249905"/>
            <a:ext cx="5594700" cy="2995800"/>
          </a:xfrm>
          <a:prstGeom prst="rect">
            <a:avLst/>
          </a:prstGeom>
          <a:gradFill>
            <a:gsLst>
              <a:gs pos="0">
                <a:srgbClr val="FFBF4A"/>
              </a:gs>
              <a:gs pos="50000">
                <a:srgbClr val="FFBC0B"/>
              </a:gs>
              <a:gs pos="100000">
                <a:srgbClr val="E3AB00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059"/>
              </a:buClr>
              <a:buSzPts val="8000"/>
              <a:buFont typeface="Ubuntu"/>
              <a:buNone/>
            </a:pPr>
            <a:r>
              <a:rPr lang="tr-TR" sz="8000" b="1">
                <a:solidFill>
                  <a:srgbClr val="3C3059"/>
                </a:solidFill>
                <a:latin typeface="Calibri"/>
                <a:ea typeface="Calibri"/>
                <a:cs typeface="Calibri"/>
                <a:sym typeface="Calibri"/>
              </a:rPr>
              <a:t>TEST ÇÖZME </a:t>
            </a:r>
            <a:br>
              <a:rPr lang="tr-T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8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TEKNİKLERİ</a:t>
            </a:r>
            <a:endParaRPr sz="5400" b="1">
              <a:solidFill>
                <a:srgbClr val="C00000"/>
              </a:solidFill>
            </a:endParaRPr>
          </a:p>
        </p:txBody>
      </p:sp>
      <p:sp>
        <p:nvSpPr>
          <p:cNvPr id="389" name="Google Shape;389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  <p:grpSp>
        <p:nvGrpSpPr>
          <p:cNvPr id="390" name="Google Shape;390;p38"/>
          <p:cNvGrpSpPr/>
          <p:nvPr/>
        </p:nvGrpSpPr>
        <p:grpSpPr>
          <a:xfrm>
            <a:off x="352585" y="2525317"/>
            <a:ext cx="2506642" cy="3607219"/>
            <a:chOff x="999702" y="2525317"/>
            <a:chExt cx="2506642" cy="3607219"/>
          </a:xfrm>
        </p:grpSpPr>
        <p:sp>
          <p:nvSpPr>
            <p:cNvPr id="391" name="Google Shape;391;p38"/>
            <p:cNvSpPr/>
            <p:nvPr/>
          </p:nvSpPr>
          <p:spPr>
            <a:xfrm>
              <a:off x="2216772" y="3585162"/>
              <a:ext cx="857814" cy="680223"/>
            </a:xfrm>
            <a:custGeom>
              <a:avLst/>
              <a:gdLst/>
              <a:ahLst/>
              <a:cxnLst/>
              <a:rect l="l" t="t" r="r" b="b"/>
              <a:pathLst>
                <a:path w="445" h="353" extrusionOk="0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1606608" y="3579460"/>
              <a:ext cx="348600" cy="90300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270977" y="2779485"/>
              <a:ext cx="618310" cy="863517"/>
            </a:xfrm>
            <a:custGeom>
              <a:avLst/>
              <a:gdLst/>
              <a:ahLst/>
              <a:cxnLst/>
              <a:rect l="l" t="t" r="r" b="b"/>
              <a:pathLst>
                <a:path w="321" h="448" extrusionOk="0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829818" y="3629153"/>
              <a:ext cx="61913" cy="1222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1802935" y="3641372"/>
              <a:ext cx="25254" cy="3259"/>
            </a:xfrm>
            <a:custGeom>
              <a:avLst/>
              <a:gdLst/>
              <a:ahLst/>
              <a:cxnLst/>
              <a:rect l="l" t="t" r="r" b="b"/>
              <a:pathLst>
                <a:path w="13" h="2" extrusionOk="0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1802935" y="2779485"/>
              <a:ext cx="474119" cy="861888"/>
            </a:xfrm>
            <a:custGeom>
              <a:avLst/>
              <a:gdLst/>
              <a:ahLst/>
              <a:cxnLst/>
              <a:rect l="l" t="t" r="r" b="b"/>
              <a:pathLst>
                <a:path w="246" h="447" extrusionOk="0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1756501" y="4760685"/>
              <a:ext cx="317709" cy="1281425"/>
            </a:xfrm>
            <a:custGeom>
              <a:avLst/>
              <a:gdLst/>
              <a:ahLst/>
              <a:cxnLst/>
              <a:rect l="l" t="t" r="r" b="b"/>
              <a:pathLst>
                <a:path w="390" h="1573" extrusionOk="0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1485226" y="4760685"/>
              <a:ext cx="319338" cy="1281425"/>
            </a:xfrm>
            <a:custGeom>
              <a:avLst/>
              <a:gdLst/>
              <a:ahLst/>
              <a:cxnLst/>
              <a:rect l="l" t="t" r="r" b="b"/>
              <a:pathLst>
                <a:path w="392" h="1573" extrusionOk="0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1457529" y="3743202"/>
              <a:ext cx="634500" cy="61830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694588" y="3669884"/>
              <a:ext cx="160500" cy="9300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1677481" y="3743202"/>
              <a:ext cx="194699" cy="1017485"/>
            </a:xfrm>
            <a:custGeom>
              <a:avLst/>
              <a:gdLst/>
              <a:ahLst/>
              <a:cxnLst/>
              <a:rect l="l" t="t" r="r" b="b"/>
              <a:pathLst>
                <a:path w="239" h="1249" extrusionOk="0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1825745" y="3669884"/>
              <a:ext cx="183294" cy="125454"/>
            </a:xfrm>
            <a:custGeom>
              <a:avLst/>
              <a:gdLst/>
              <a:ahLst/>
              <a:cxnLst/>
              <a:rect l="l" t="t" r="r" b="b"/>
              <a:pathLst>
                <a:path w="225" h="154" extrusionOk="0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1540622" y="3669884"/>
              <a:ext cx="183294" cy="125454"/>
            </a:xfrm>
            <a:custGeom>
              <a:avLst/>
              <a:gdLst/>
              <a:ahLst/>
              <a:cxnLst/>
              <a:rect l="l" t="t" r="r" b="b"/>
              <a:pathLst>
                <a:path w="225" h="154" extrusionOk="0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999702" y="3743202"/>
              <a:ext cx="382880" cy="1152714"/>
            </a:xfrm>
            <a:custGeom>
              <a:avLst/>
              <a:gdLst/>
              <a:ahLst/>
              <a:cxnLst/>
              <a:rect l="l" t="t" r="r" b="b"/>
              <a:pathLst>
                <a:path w="199" h="598" extrusionOk="0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078722" y="4880437"/>
              <a:ext cx="223211" cy="163742"/>
            </a:xfrm>
            <a:custGeom>
              <a:avLst/>
              <a:gdLst/>
              <a:ahLst/>
              <a:cxnLst/>
              <a:rect l="l" t="t" r="r" b="b"/>
              <a:pathLst>
                <a:path w="116" h="85" extrusionOk="0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745096" y="3743202"/>
              <a:ext cx="581652" cy="1191002"/>
            </a:xfrm>
            <a:custGeom>
              <a:avLst/>
              <a:gdLst/>
              <a:ahLst/>
              <a:cxnLst/>
              <a:rect l="l" t="t" r="r" b="b"/>
              <a:pathLst>
                <a:path w="302" h="618" extrusionOk="0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1745096" y="3704914"/>
              <a:ext cx="402431" cy="624012"/>
            </a:xfrm>
            <a:custGeom>
              <a:avLst/>
              <a:gdLst/>
              <a:ahLst/>
              <a:cxnLst/>
              <a:rect l="l" t="t" r="r" b="b"/>
              <a:pathLst>
                <a:path w="494" h="766" extrusionOk="0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1222913" y="3743202"/>
              <a:ext cx="581652" cy="1191002"/>
            </a:xfrm>
            <a:custGeom>
              <a:avLst/>
              <a:gdLst/>
              <a:ahLst/>
              <a:cxnLst/>
              <a:rect l="l" t="t" r="r" b="b"/>
              <a:pathLst>
                <a:path w="302" h="618" extrusionOk="0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1402133" y="3704914"/>
              <a:ext cx="402431" cy="624012"/>
            </a:xfrm>
            <a:custGeom>
              <a:avLst/>
              <a:gdLst/>
              <a:ahLst/>
              <a:cxnLst/>
              <a:rect l="l" t="t" r="r" b="b"/>
              <a:pathLst>
                <a:path w="494" h="766" extrusionOk="0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1313338" y="3188433"/>
              <a:ext cx="59469" cy="59469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2174410" y="3188433"/>
              <a:ext cx="60283" cy="59469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1306006" y="3188433"/>
              <a:ext cx="59469" cy="59469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1327187" y="2525317"/>
              <a:ext cx="886326" cy="639491"/>
            </a:xfrm>
            <a:custGeom>
              <a:avLst/>
              <a:gdLst/>
              <a:ahLst/>
              <a:cxnLst/>
              <a:rect l="l" t="t" r="r" b="b"/>
              <a:pathLst>
                <a:path w="460" h="332" extrusionOk="0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1367104" y="6007082"/>
              <a:ext cx="348665" cy="125454"/>
            </a:xfrm>
            <a:custGeom>
              <a:avLst/>
              <a:gdLst/>
              <a:ahLst/>
              <a:cxnLst/>
              <a:rect l="l" t="t" r="r" b="b"/>
              <a:pathLst>
                <a:path w="181" h="65" extrusionOk="0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1845297" y="6007082"/>
              <a:ext cx="348665" cy="125454"/>
            </a:xfrm>
            <a:custGeom>
              <a:avLst/>
              <a:gdLst/>
              <a:ahLst/>
              <a:cxnLst/>
              <a:rect l="l" t="t" r="r" b="b"/>
              <a:pathLst>
                <a:path w="181" h="65" extrusionOk="0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876253" y="4575763"/>
              <a:ext cx="316080" cy="74947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1357328" y="4575763"/>
              <a:ext cx="316080" cy="74947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2933653" y="3502069"/>
              <a:ext cx="572691" cy="153967"/>
            </a:xfrm>
            <a:custGeom>
              <a:avLst/>
              <a:gdLst/>
              <a:ahLst/>
              <a:cxnLst/>
              <a:rect l="l" t="t" r="r" b="b"/>
              <a:pathLst>
                <a:path w="297" h="80" extrusionOk="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1715769" y="3449932"/>
              <a:ext cx="181664" cy="39103"/>
            </a:xfrm>
            <a:custGeom>
              <a:avLst/>
              <a:gdLst/>
              <a:ahLst/>
              <a:cxnLst/>
              <a:rect l="l" t="t" r="r" b="b"/>
              <a:pathLst>
                <a:path w="94" h="20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1385026" y="3085789"/>
              <a:ext cx="780423" cy="242762"/>
            </a:xfrm>
            <a:custGeom>
              <a:avLst/>
              <a:gdLst/>
              <a:ahLst/>
              <a:cxnLst/>
              <a:rect l="l" t="t" r="r" b="b"/>
              <a:pathLst>
                <a:path w="405" h="126" extrusionOk="0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38"/>
          <p:cNvGrpSpPr/>
          <p:nvPr/>
        </p:nvGrpSpPr>
        <p:grpSpPr>
          <a:xfrm>
            <a:off x="2993937" y="1939592"/>
            <a:ext cx="2859379" cy="4197018"/>
            <a:chOff x="2993937" y="1939592"/>
            <a:chExt cx="2859379" cy="4197018"/>
          </a:xfrm>
        </p:grpSpPr>
        <p:sp>
          <p:nvSpPr>
            <p:cNvPr id="422" name="Google Shape;422;p38"/>
            <p:cNvSpPr/>
            <p:nvPr/>
          </p:nvSpPr>
          <p:spPr>
            <a:xfrm>
              <a:off x="3012673" y="1973807"/>
              <a:ext cx="2819400" cy="2548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2993937" y="1939592"/>
              <a:ext cx="2859379" cy="76576"/>
            </a:xfrm>
            <a:custGeom>
              <a:avLst/>
              <a:gdLst/>
              <a:ahLst/>
              <a:cxnLst/>
              <a:rect l="l" t="t" r="r" b="b"/>
              <a:pathLst>
                <a:path w="1484" h="40" extrusionOk="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2993937" y="4482894"/>
              <a:ext cx="2859379" cy="79020"/>
            </a:xfrm>
            <a:custGeom>
              <a:avLst/>
              <a:gdLst/>
              <a:ahLst/>
              <a:cxnLst/>
              <a:rect l="l" t="t" r="r" b="b"/>
              <a:pathLst>
                <a:path w="1484" h="41" extrusionOk="0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4385339" y="4482894"/>
              <a:ext cx="76576" cy="1653716"/>
            </a:xfrm>
            <a:custGeom>
              <a:avLst/>
              <a:gdLst/>
              <a:ahLst/>
              <a:cxnLst/>
              <a:rect l="l" t="t" r="r" b="b"/>
              <a:pathLst>
                <a:path w="40" h="858" extrusionOk="0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737263" y="4513850"/>
              <a:ext cx="553139" cy="1591803"/>
            </a:xfrm>
            <a:custGeom>
              <a:avLst/>
              <a:gdLst/>
              <a:ahLst/>
              <a:cxnLst/>
              <a:rect l="l" t="t" r="r" b="b"/>
              <a:pathLst>
                <a:path w="287" h="826" extrusionOk="0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3569886" y="4513850"/>
              <a:ext cx="554769" cy="1591803"/>
            </a:xfrm>
            <a:custGeom>
              <a:avLst/>
              <a:gdLst/>
              <a:ahLst/>
              <a:cxnLst/>
              <a:rect l="l" t="t" r="r" b="b"/>
              <a:pathLst>
                <a:path w="288" h="826" extrusionOk="0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3570217" y="3383161"/>
              <a:ext cx="387383" cy="332044"/>
            </a:xfrm>
            <a:custGeom>
              <a:avLst/>
              <a:gdLst/>
              <a:ahLst/>
              <a:cxnLst/>
              <a:rect l="l" t="t" r="r" b="b"/>
              <a:pathLst>
                <a:path w="94" h="81" extrusionOk="0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3547945" y="2763744"/>
              <a:ext cx="366393" cy="389292"/>
            </a:xfrm>
            <a:custGeom>
              <a:avLst/>
              <a:gdLst/>
              <a:ahLst/>
              <a:cxnLst/>
              <a:rect l="l" t="t" r="r" b="b"/>
              <a:pathLst>
                <a:path w="89" h="95" extrusionOk="0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3547945" y="2204352"/>
              <a:ext cx="448449" cy="362576"/>
            </a:xfrm>
            <a:custGeom>
              <a:avLst/>
              <a:gdLst/>
              <a:ahLst/>
              <a:cxnLst/>
              <a:rect l="l" t="t" r="r" b="b"/>
              <a:pathLst>
                <a:path w="109" h="88" extrusionOk="0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4082451" y="2124030"/>
              <a:ext cx="567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tr-TR" sz="1400" b="0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Sınav</a:t>
              </a:r>
              <a:endParaRPr sz="14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4082450" y="3908777"/>
              <a:ext cx="677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tr-TR" sz="1400" b="0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Zaman</a:t>
              </a:r>
              <a:endParaRPr sz="14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4082450" y="2691212"/>
              <a:ext cx="941147" cy="348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tr-TR" sz="1400" b="0" i="0" u="none" strike="noStrike" cap="none" dirty="0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Kaygı</a:t>
              </a:r>
              <a:endParaRPr sz="1400" b="0" i="0" u="none" strike="noStrike" cap="none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3617613" y="3952030"/>
              <a:ext cx="309113" cy="316998"/>
            </a:xfrm>
            <a:custGeom>
              <a:avLst/>
              <a:gdLst/>
              <a:ahLst/>
              <a:cxnLst/>
              <a:rect l="l" t="t" r="r" b="b"/>
              <a:pathLst>
                <a:path w="91" h="93" extrusionOk="0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3986198" y="3307498"/>
              <a:ext cx="1037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tr-TR" sz="1400" b="0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Motivasyon</a:t>
              </a:r>
              <a:endParaRPr sz="14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8"/>
          <p:cNvSpPr/>
          <p:nvPr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6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3" name="Google Shape;533;p46"/>
          <p:cNvSpPr txBox="1"/>
          <p:nvPr/>
        </p:nvSpPr>
        <p:spPr>
          <a:xfrm>
            <a:off x="5436300" y="2151173"/>
            <a:ext cx="675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400"/>
              <a:buFont typeface="Ubuntu"/>
              <a:buNone/>
            </a:pPr>
            <a:r>
              <a:rPr lang="tr-TR" sz="2400" b="1" i="0" u="none" strike="noStrike" cap="none" dirty="0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İlk İşaretlediğiniz Seçeneği Değiştirmeyin!</a:t>
            </a:r>
            <a:endParaRPr sz="24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46"/>
          <p:cNvSpPr/>
          <p:nvPr/>
        </p:nvSpPr>
        <p:spPr>
          <a:xfrm>
            <a:off x="5474432" y="2851259"/>
            <a:ext cx="6060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Kararsız kaldıktan sonra ilk işaretlediğin seçeneği </a:t>
            </a:r>
            <a:r>
              <a:rPr lang="tr-TR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(eğer aklına yeni bir bilgi veya ipucu gelmediyse) </a:t>
            </a: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değiştirme. Genellikle ilk işaretlenen seçenek doğru çıkar.</a:t>
            </a: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5" name="Google Shape;535;p46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536" name="Google Shape;536;p46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46"/>
          <p:cNvSpPr/>
          <p:nvPr/>
        </p:nvSpPr>
        <p:spPr>
          <a:xfrm>
            <a:off x="505326" y="1840832"/>
            <a:ext cx="46323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6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7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47"/>
          <p:cNvSpPr txBox="1"/>
          <p:nvPr/>
        </p:nvSpPr>
        <p:spPr>
          <a:xfrm>
            <a:off x="5582651" y="1840831"/>
            <a:ext cx="5919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 dirty="0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Turlama Tekniğini Kullanın!</a:t>
            </a:r>
            <a:endParaRPr sz="3600" b="1" i="0" u="none" strike="noStrike" cap="none" dirty="0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47"/>
          <p:cNvSpPr/>
          <p:nvPr/>
        </p:nvSpPr>
        <p:spPr>
          <a:xfrm>
            <a:off x="5726951" y="2550624"/>
            <a:ext cx="57753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</a:t>
            </a:r>
            <a:r>
              <a:rPr lang="tr-TR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üre tutarak test çözün.</a:t>
            </a:r>
            <a:endParaRPr sz="2800" b="1" i="0" u="none" strike="noStrike" cap="none" dirty="0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548" name="Google Shape;548;p47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549" name="Google Shape;549;p47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2" name="Google Shape;552;p47"/>
          <p:cNvSpPr/>
          <p:nvPr/>
        </p:nvSpPr>
        <p:spPr>
          <a:xfrm>
            <a:off x="505327" y="1840831"/>
            <a:ext cx="4235100" cy="3850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47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8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9" name="Google Shape;559;p48"/>
          <p:cNvSpPr txBox="1"/>
          <p:nvPr/>
        </p:nvSpPr>
        <p:spPr>
          <a:xfrm>
            <a:off x="5614393" y="1979183"/>
            <a:ext cx="6318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 dirty="0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Farklı Zorluk Seviyelerinde Testler Çözün!</a:t>
            </a:r>
            <a:endParaRPr sz="3600" b="1" i="0" u="none" strike="noStrike" cap="none" dirty="0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8"/>
          <p:cNvSpPr/>
          <p:nvPr/>
        </p:nvSpPr>
        <p:spPr>
          <a:xfrm>
            <a:off x="5712091" y="3678517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Sürekli olarak kolay veya zor kaynaklardan çözmeyin. Sınavda kolay da, zor da sorular olacağı için farklı seviyelerde sorular çözün. </a:t>
            </a:r>
            <a:endParaRPr sz="2800" b="1" i="0" u="none" strike="noStrike" cap="none" dirty="0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561" name="Google Shape;561;p48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562" name="Google Shape;562;p48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8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48"/>
          <p:cNvSpPr/>
          <p:nvPr/>
        </p:nvSpPr>
        <p:spPr>
          <a:xfrm>
            <a:off x="259307" y="1840831"/>
            <a:ext cx="4708500" cy="3850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8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49"/>
          <p:cNvSpPr txBox="1"/>
          <p:nvPr/>
        </p:nvSpPr>
        <p:spPr>
          <a:xfrm>
            <a:off x="5727030" y="2053995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Kaleminizi  Kullanın!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3" name="Google Shape;573;p49"/>
          <p:cNvSpPr/>
          <p:nvPr/>
        </p:nvSpPr>
        <p:spPr>
          <a:xfrm>
            <a:off x="5654840" y="2553529"/>
            <a:ext cx="5775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İşlem gerektiren sorularda kalemini kullanın. İşlemleri aklından yapman hata yapma olasılığını artırır.</a:t>
            </a:r>
            <a:endParaRPr sz="2800" b="1" i="0" u="none" strike="noStrike" cap="none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574" name="Google Shape;574;p49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575" name="Google Shape;575;p49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49"/>
          <p:cNvSpPr/>
          <p:nvPr/>
        </p:nvSpPr>
        <p:spPr>
          <a:xfrm>
            <a:off x="505326" y="1840831"/>
            <a:ext cx="4632300" cy="3850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9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0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5" name="Google Shape;585;p50"/>
          <p:cNvSpPr txBox="1"/>
          <p:nvPr/>
        </p:nvSpPr>
        <p:spPr>
          <a:xfrm>
            <a:off x="5634790" y="2109155"/>
            <a:ext cx="530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 dirty="0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Farklı Kaynaklardan Çözün!</a:t>
            </a: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6" name="Google Shape;586;p50"/>
          <p:cNvSpPr/>
          <p:nvPr/>
        </p:nvSpPr>
        <p:spPr>
          <a:xfrm>
            <a:off x="5634790" y="3283752"/>
            <a:ext cx="62202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Böylece farklı soru tiplerinden çözmüş olursunuz. Değişik soru tiplerinden soru çözmeniz faydanıza olacaktır.</a:t>
            </a: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50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588" name="Google Shape;588;p50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1" name="Google Shape;591;p50"/>
          <p:cNvSpPr/>
          <p:nvPr/>
        </p:nvSpPr>
        <p:spPr>
          <a:xfrm>
            <a:off x="385010" y="1780675"/>
            <a:ext cx="5053200" cy="3934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0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1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8" name="Google Shape;598;p51"/>
          <p:cNvSpPr txBox="1"/>
          <p:nvPr/>
        </p:nvSpPr>
        <p:spPr>
          <a:xfrm>
            <a:off x="6272463" y="1917518"/>
            <a:ext cx="5919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Önce Soruyu Okuyun!</a:t>
            </a:r>
            <a:endParaRPr sz="3600" b="1" i="0" u="none" strike="noStrike" cap="none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1"/>
          <p:cNvSpPr/>
          <p:nvPr/>
        </p:nvSpPr>
        <p:spPr>
          <a:xfrm>
            <a:off x="6200750" y="2700326"/>
            <a:ext cx="5775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Paragraf ve açıklaması olan sorularda önce soruyu daha sonra paragraf ve açıklama metnini okuyun.</a:t>
            </a:r>
            <a:endParaRPr sz="2800" b="1" i="0" u="none" strike="noStrike" cap="none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600" name="Google Shape;600;p51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01" name="Google Shape;601;p51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51"/>
          <p:cNvSpPr/>
          <p:nvPr/>
        </p:nvSpPr>
        <p:spPr>
          <a:xfrm>
            <a:off x="393712" y="1514900"/>
            <a:ext cx="5163026" cy="4998441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1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3"/>
          <p:cNvSpPr txBox="1"/>
          <p:nvPr/>
        </p:nvSpPr>
        <p:spPr>
          <a:xfrm>
            <a:off x="5727030" y="2053995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Tüm seçenekleri oku.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4" name="Google Shape;624;p53"/>
          <p:cNvSpPr/>
          <p:nvPr/>
        </p:nvSpPr>
        <p:spPr>
          <a:xfrm>
            <a:off x="5654840" y="2553529"/>
            <a:ext cx="5775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Tüm seçenekleri okumadan soruyu cevaplama. Bazı sorular En doğru seçeneği bulmanızı ister.</a:t>
            </a:r>
            <a:endParaRPr sz="2800" b="1" i="0" u="none" strike="noStrike" cap="none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625" name="Google Shape;625;p53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26" name="Google Shape;626;p53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3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3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9" name="Google Shape;629;p53"/>
          <p:cNvSpPr/>
          <p:nvPr/>
        </p:nvSpPr>
        <p:spPr>
          <a:xfrm>
            <a:off x="505326" y="1840832"/>
            <a:ext cx="4632300" cy="3513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53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4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6" name="Google Shape;636;p54"/>
          <p:cNvSpPr txBox="1"/>
          <p:nvPr/>
        </p:nvSpPr>
        <p:spPr>
          <a:xfrm>
            <a:off x="6128561" y="1534291"/>
            <a:ext cx="5919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Çok Hızlı Okumayın!</a:t>
            </a:r>
            <a:endParaRPr sz="3600" b="1" i="0" u="none" strike="noStrike" cap="none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4"/>
          <p:cNvSpPr/>
          <p:nvPr/>
        </p:nvSpPr>
        <p:spPr>
          <a:xfrm>
            <a:off x="6200749" y="2160142"/>
            <a:ext cx="57753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000"/>
              <a:buFont typeface="Calibri"/>
              <a:buNone/>
            </a:pPr>
            <a:r>
              <a:rPr lang="tr-TR" sz="2000" b="0" i="0" u="none" strike="noStrike" cap="none" dirty="0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Okuma hızınız yavaşsa hızlı okuma teknikleri ile okumanızı hızlandırın.</a:t>
            </a:r>
            <a:endParaRPr sz="2000" b="1" i="0" u="none" strike="noStrike" cap="none" dirty="0">
              <a:solidFill>
                <a:srgbClr val="5F8C30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638" name="Google Shape;638;p54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39" name="Google Shape;639;p54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4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54"/>
          <p:cNvSpPr/>
          <p:nvPr/>
        </p:nvSpPr>
        <p:spPr>
          <a:xfrm>
            <a:off x="393712" y="1857457"/>
            <a:ext cx="5433900" cy="3507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4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5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9" name="Google Shape;649;p55"/>
          <p:cNvSpPr txBox="1"/>
          <p:nvPr/>
        </p:nvSpPr>
        <p:spPr>
          <a:xfrm>
            <a:off x="5727030" y="2053995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Mola Ver.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0" name="Google Shape;650;p55"/>
          <p:cNvSpPr/>
          <p:nvPr/>
        </p:nvSpPr>
        <p:spPr>
          <a:xfrm>
            <a:off x="5654840" y="2553529"/>
            <a:ext cx="57753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Mola vermeden çok uzun süre çalışman verimliliğini düşürecektir.  45-50 dakika çalıştıktan sonra 10-15 dakika mola vermelisin. Beyninin de dinlenmeye ihtiyacı olduğunu unutma.</a:t>
            </a:r>
            <a:endParaRPr sz="2800" b="1" i="0" u="none" strike="noStrike" cap="none" dirty="0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651" name="Google Shape;651;p55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52" name="Google Shape;652;p55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5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5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5" name="Google Shape;655;p55"/>
          <p:cNvSpPr/>
          <p:nvPr/>
        </p:nvSpPr>
        <p:spPr>
          <a:xfrm>
            <a:off x="505326" y="1840832"/>
            <a:ext cx="4632300" cy="3513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55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6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2" name="Google Shape;662;p56"/>
          <p:cNvSpPr txBox="1"/>
          <p:nvPr/>
        </p:nvSpPr>
        <p:spPr>
          <a:xfrm>
            <a:off x="6128561" y="2012593"/>
            <a:ext cx="5919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 dirty="0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Kendinize Aşırı Güvenmeyin!</a:t>
            </a:r>
            <a:endParaRPr sz="3600" b="1" i="0" u="none" strike="noStrike" cap="none" dirty="0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56"/>
          <p:cNvSpPr/>
          <p:nvPr/>
        </p:nvSpPr>
        <p:spPr>
          <a:xfrm>
            <a:off x="6200711" y="2962957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Kendinize aşırı güvenmeniz de, güvenmemeniz de sakıncalıdır. Her iki durumda da motivasyon ve dikkat problemleri yaşarsınız.</a:t>
            </a:r>
            <a:endParaRPr sz="2000" b="1" i="0" u="none" strike="noStrike" cap="none" dirty="0">
              <a:solidFill>
                <a:srgbClr val="5F8C30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664" name="Google Shape;664;p56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65" name="Google Shape;665;p56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6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6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8" name="Google Shape;668;p56"/>
          <p:cNvSpPr/>
          <p:nvPr/>
        </p:nvSpPr>
        <p:spPr>
          <a:xfrm>
            <a:off x="393712" y="1857457"/>
            <a:ext cx="5433900" cy="40269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56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5835314" y="1729143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Düzenli Beslenin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3" name="Google Shape;443;p39"/>
          <p:cNvSpPr/>
          <p:nvPr/>
        </p:nvSpPr>
        <p:spPr>
          <a:xfrm>
            <a:off x="5835313" y="2276803"/>
            <a:ext cx="57753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sz="2800" b="1" i="0" u="none" strike="noStrike" cap="none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444" name="Google Shape;444;p39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445" name="Google Shape;445;p39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39"/>
          <p:cNvSpPr/>
          <p:nvPr/>
        </p:nvSpPr>
        <p:spPr>
          <a:xfrm>
            <a:off x="481264" y="1660359"/>
            <a:ext cx="4944900" cy="33567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Ubuntu"/>
              <a:buNone/>
            </a:pPr>
            <a:r>
              <a:rPr lang="tr-TR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7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5" name="Google Shape;675;p57"/>
          <p:cNvSpPr txBox="1"/>
          <p:nvPr/>
        </p:nvSpPr>
        <p:spPr>
          <a:xfrm>
            <a:off x="5634790" y="1644921"/>
            <a:ext cx="530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Öğretmenine Sor!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6" name="Google Shape;676;p57"/>
          <p:cNvSpPr/>
          <p:nvPr/>
        </p:nvSpPr>
        <p:spPr>
          <a:xfrm>
            <a:off x="5594682" y="2228675"/>
            <a:ext cx="62202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Sınavlarda ve test çözerken yapamadığın soruları öğretmenine sormalısın. Testlerde, cevabını öğrenmediğin soru kalmamalı.</a:t>
            </a: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7" name="Google Shape;677;p57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78" name="Google Shape;678;p57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7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7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1" name="Google Shape;681;p57"/>
          <p:cNvSpPr/>
          <p:nvPr/>
        </p:nvSpPr>
        <p:spPr>
          <a:xfrm>
            <a:off x="385010" y="1780675"/>
            <a:ext cx="5053200" cy="3934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57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8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8" name="Google Shape;688;p58"/>
          <p:cNvSpPr txBox="1"/>
          <p:nvPr/>
        </p:nvSpPr>
        <p:spPr>
          <a:xfrm>
            <a:off x="5751093" y="2104908"/>
            <a:ext cx="61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 dirty="0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Olumlu Düşünün, Derin Nefes Alın.</a:t>
            </a: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9" name="Google Shape;689;p58"/>
          <p:cNvSpPr/>
          <p:nvPr/>
        </p:nvSpPr>
        <p:spPr>
          <a:xfrm>
            <a:off x="5751093" y="3199346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Sınava başlayana kadar biraz heyecan olması normaldir. Bu süreyi olumlu düşünceler ile geçirin. Lavabo ihtiyacınız varsa gidebilirsiniz.</a:t>
            </a:r>
            <a:endParaRPr sz="2800" b="1" i="0" u="none" strike="noStrike" cap="none" dirty="0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690" name="Google Shape;690;p58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91" name="Google Shape;691;p58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8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8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695" name="Google Shape;695;p58"/>
          <p:cNvGrpSpPr/>
          <p:nvPr/>
        </p:nvGrpSpPr>
        <p:grpSpPr>
          <a:xfrm>
            <a:off x="144379" y="1167063"/>
            <a:ext cx="4752395" cy="5542261"/>
            <a:chOff x="144379" y="1167063"/>
            <a:chExt cx="4752395" cy="5542261"/>
          </a:xfrm>
        </p:grpSpPr>
        <p:sp>
          <p:nvSpPr>
            <p:cNvPr id="696" name="Google Shape;696;p58"/>
            <p:cNvSpPr/>
            <p:nvPr/>
          </p:nvSpPr>
          <p:spPr>
            <a:xfrm>
              <a:off x="866274" y="1167063"/>
              <a:ext cx="4030500" cy="1852800"/>
            </a:xfrm>
            <a:prstGeom prst="cloudCallout">
              <a:avLst>
                <a:gd name="adj1" fmla="val -30482"/>
                <a:gd name="adj2" fmla="val 84482"/>
              </a:avLst>
            </a:prstGeom>
            <a:gradFill>
              <a:gsLst>
                <a:gs pos="0">
                  <a:srgbClr val="A2CFEE"/>
                </a:gs>
                <a:gs pos="50000">
                  <a:srgbClr val="93C7EA"/>
                </a:gs>
                <a:gs pos="100000">
                  <a:srgbClr val="7FC1EC"/>
                </a:gs>
              </a:gsLst>
              <a:lin ang="5400012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Calibri"/>
                <a:buNone/>
              </a:pPr>
              <a:r>
                <a:rPr lang="tr-TR" sz="2000" b="1" i="0" u="none" strike="noStrike" cap="non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Sınav önemli olabilir fakat hayatım ve geleceğim sadece bu sınava bağlı değil</a:t>
              </a:r>
              <a:r>
                <a:rPr lang="tr-TR" sz="1800" b="0" i="0" u="none" strike="noStrike" cap="non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7" name="Google Shape;697;p58" descr="ders-çalışm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0"/>
          <p:cNvSpPr txBox="1"/>
          <p:nvPr/>
        </p:nvSpPr>
        <p:spPr>
          <a:xfrm>
            <a:off x="5634790" y="2090089"/>
            <a:ext cx="655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Kaygılandığında Nefes Egzersizi Yap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0" name="Google Shape;720;p60"/>
          <p:cNvSpPr/>
          <p:nvPr/>
        </p:nvSpPr>
        <p:spPr>
          <a:xfrm>
            <a:off x="5654840" y="2553528"/>
            <a:ext cx="62202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Sınavda kaygın artar ve bu durum dikkatini ve performansını olumsuz etkileyecek duruma gelirse;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Signika Negative"/>
              <a:buNone/>
            </a:pPr>
            <a:r>
              <a:rPr lang="tr-TR" sz="2800" b="1" i="0" u="none" strike="noStrike" cap="none">
                <a:solidFill>
                  <a:srgbClr val="BB3C10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-</a:t>
            </a:r>
            <a:r>
              <a:rPr lang="tr-TR" sz="2800" b="1" i="0" u="none" strike="noStrike" cap="none">
                <a:solidFill>
                  <a:srgbClr val="BB3C10"/>
                </a:solidFill>
                <a:latin typeface="Calibri"/>
                <a:ea typeface="Calibri"/>
                <a:cs typeface="Calibri"/>
                <a:sym typeface="Calibri"/>
              </a:rPr>
              <a:t>Geriye yaslan ve 3-4 defa derin nefes al.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Calibri"/>
              <a:buNone/>
            </a:pPr>
            <a:r>
              <a:rPr lang="tr-TR" sz="2800" b="1" i="0" u="none" strike="noStrike" cap="none">
                <a:solidFill>
                  <a:srgbClr val="BB3C10"/>
                </a:solidFill>
                <a:latin typeface="Calibri"/>
                <a:ea typeface="Calibri"/>
                <a:cs typeface="Calibri"/>
                <a:sym typeface="Calibri"/>
              </a:rPr>
              <a:t>-Olumlu iç konuşmalar yap.</a:t>
            </a:r>
            <a:endParaRPr sz="2800" b="1" i="0" u="none" strike="noStrike" cap="none">
              <a:solidFill>
                <a:srgbClr val="BB3C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1" name="Google Shape;721;p60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722" name="Google Shape;722;p60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60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60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5" name="Google Shape;725;p60"/>
          <p:cNvSpPr/>
          <p:nvPr/>
        </p:nvSpPr>
        <p:spPr>
          <a:xfrm>
            <a:off x="348915" y="1792706"/>
            <a:ext cx="5053200" cy="3513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60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9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3" name="Google Shape;703;p59"/>
          <p:cNvSpPr txBox="1"/>
          <p:nvPr/>
        </p:nvSpPr>
        <p:spPr>
          <a:xfrm>
            <a:off x="5594684" y="1693047"/>
            <a:ext cx="687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Bilemediğin Soruları Boş Bırak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4" name="Google Shape;704;p59"/>
          <p:cNvSpPr/>
          <p:nvPr/>
        </p:nvSpPr>
        <p:spPr>
          <a:xfrm>
            <a:off x="5702966" y="2228676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Dört</a:t>
            </a: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yanlış bir doğru cevabı götürdüğü için</a:t>
            </a:r>
            <a:r>
              <a:rPr lang="tr-TR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bilemediğin soruları boş bırak. İki seçenek arasında kaldığında birini seçebilirsin.</a:t>
            </a:r>
            <a:endParaRPr sz="2800" b="1" i="0" u="none" strike="noStrike" cap="none" dirty="0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705" name="Google Shape;705;p59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706" name="Google Shape;706;p59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9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9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59"/>
          <p:cNvSpPr/>
          <p:nvPr/>
        </p:nvSpPr>
        <p:spPr>
          <a:xfrm>
            <a:off x="505326" y="1840832"/>
            <a:ext cx="46323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9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1" name="Google Shape;711;p59"/>
          <p:cNvSpPr/>
          <p:nvPr/>
        </p:nvSpPr>
        <p:spPr>
          <a:xfrm>
            <a:off x="661736" y="2057400"/>
            <a:ext cx="1624200" cy="1732500"/>
          </a:xfrm>
          <a:prstGeom prst="mathMultiply">
            <a:avLst>
              <a:gd name="adj1" fmla="val 23520"/>
            </a:avLst>
          </a:prstGeom>
          <a:solidFill>
            <a:schemeClr val="accent6"/>
          </a:solidFill>
          <a:ln w="12700" cap="flat" cmpd="sng">
            <a:solidFill>
              <a:srgbClr val="8819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2" name="Google Shape;712;p59"/>
          <p:cNvGrpSpPr/>
          <p:nvPr/>
        </p:nvGrpSpPr>
        <p:grpSpPr>
          <a:xfrm>
            <a:off x="1909010" y="2205788"/>
            <a:ext cx="3087964" cy="2626973"/>
            <a:chOff x="1909010" y="2205788"/>
            <a:chExt cx="3087964" cy="2626973"/>
          </a:xfrm>
        </p:grpSpPr>
        <p:sp>
          <p:nvSpPr>
            <p:cNvPr id="713" name="Google Shape;713;p59"/>
            <p:cNvSpPr/>
            <p:nvPr/>
          </p:nvSpPr>
          <p:spPr>
            <a:xfrm>
              <a:off x="1909010" y="2995861"/>
              <a:ext cx="1760700" cy="1836900"/>
            </a:xfrm>
            <a:prstGeom prst="mathMultiply">
              <a:avLst>
                <a:gd name="adj1" fmla="val 23520"/>
              </a:avLst>
            </a:prstGeom>
            <a:solidFill>
              <a:schemeClr val="accent6"/>
            </a:solidFill>
            <a:ln w="12700" cap="flat" cmpd="sng">
              <a:solidFill>
                <a:srgbClr val="88191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9"/>
            <p:cNvSpPr/>
            <p:nvPr/>
          </p:nvSpPr>
          <p:spPr>
            <a:xfrm>
              <a:off x="3609474" y="2205788"/>
              <a:ext cx="1387500" cy="1728600"/>
            </a:xfrm>
            <a:prstGeom prst="mathMultiply">
              <a:avLst>
                <a:gd name="adj1" fmla="val 23520"/>
              </a:avLst>
            </a:prstGeom>
            <a:solidFill>
              <a:schemeClr val="accent6"/>
            </a:solidFill>
            <a:ln w="12700" cap="flat" cmpd="sng">
              <a:solidFill>
                <a:srgbClr val="88191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1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2" name="Google Shape;732;p61"/>
          <p:cNvSpPr txBox="1"/>
          <p:nvPr/>
        </p:nvSpPr>
        <p:spPr>
          <a:xfrm>
            <a:off x="5377218" y="1792385"/>
            <a:ext cx="653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Kodlamayı Sınav Sonuna Bırakmayın.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3" name="Google Shape;733;p61"/>
          <p:cNvSpPr/>
          <p:nvPr/>
        </p:nvSpPr>
        <p:spPr>
          <a:xfrm>
            <a:off x="5472752" y="2553529"/>
            <a:ext cx="59571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Cevapları kodlamayı sınav sonuna bırakma. Her sorudan sonra veya sayfa sayfa kodla. En ideal olanı her sayfadan sonra kodlamandır.</a:t>
            </a:r>
            <a:endParaRPr sz="2800" b="1" i="0" u="none" strike="noStrike" cap="none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734" name="Google Shape;734;p61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735" name="Google Shape;735;p61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1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61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8" name="Google Shape;738;p61"/>
          <p:cNvSpPr/>
          <p:nvPr/>
        </p:nvSpPr>
        <p:spPr>
          <a:xfrm>
            <a:off x="505326" y="1840831"/>
            <a:ext cx="4632300" cy="3850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61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1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2" name="Google Shape;732;p61"/>
          <p:cNvSpPr txBox="1"/>
          <p:nvPr/>
        </p:nvSpPr>
        <p:spPr>
          <a:xfrm>
            <a:off x="5377218" y="1792385"/>
            <a:ext cx="653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dirty="0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Test çözerken; </a:t>
            </a: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3" name="Google Shape;733;p61"/>
          <p:cNvSpPr/>
          <p:nvPr/>
        </p:nvSpPr>
        <p:spPr>
          <a:xfrm>
            <a:off x="5472751" y="2553529"/>
            <a:ext cx="6170007" cy="370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Doğru, yanlış ne </a:t>
            </a:r>
            <a:r>
              <a:rPr lang="tr-TR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adar yaptın?</a:t>
            </a:r>
          </a:p>
          <a:p>
            <a:pPr lvl="0">
              <a:buClr>
                <a:schemeClr val="dk2"/>
              </a:buClr>
              <a:buSzPts val="2800"/>
            </a:pPr>
            <a:r>
              <a:rPr lang="tr-TR" sz="2800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Kaç dakikada bitirdin?</a:t>
            </a:r>
            <a:br>
              <a:rPr lang="tr-TR" sz="2800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</a:br>
            <a:r>
              <a:rPr lang="tr-TR" sz="2800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Ne zaman çözdün?</a:t>
            </a:r>
          </a:p>
          <a:p>
            <a:pPr lvl="0">
              <a:buClr>
                <a:schemeClr val="dk2"/>
              </a:buClr>
              <a:buSzPts val="2800"/>
            </a:pPr>
            <a:endParaRPr lang="tr-TR" sz="2800" dirty="0">
              <a:solidFill>
                <a:schemeClr val="dk2"/>
              </a:solidFill>
              <a:latin typeface="Calibri"/>
              <a:ea typeface="Signika Negative"/>
              <a:cs typeface="Calibri"/>
              <a:sym typeface="Calibri"/>
            </a:endParaRPr>
          </a:p>
          <a:p>
            <a:pPr lvl="0">
              <a:buClr>
                <a:schemeClr val="dk2"/>
              </a:buClr>
              <a:buSzPts val="2800"/>
            </a:pPr>
            <a:r>
              <a:rPr lang="tr-TR" sz="2800" b="1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Sözel testlerin üzerine çözmeden yapmaya çalış.</a:t>
            </a:r>
          </a:p>
          <a:p>
            <a:pPr lvl="0">
              <a:buClr>
                <a:schemeClr val="dk2"/>
              </a:buClr>
              <a:buSzPts val="2800"/>
            </a:pPr>
            <a:r>
              <a:rPr lang="tr-TR" sz="2800" b="1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Peki  bu bize ne fayda sağlayacak? </a:t>
            </a:r>
          </a:p>
        </p:txBody>
      </p:sp>
      <p:grpSp>
        <p:nvGrpSpPr>
          <p:cNvPr id="734" name="Google Shape;734;p61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735" name="Google Shape;735;p61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1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61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8" name="Google Shape;738;p61"/>
          <p:cNvSpPr/>
          <p:nvPr/>
        </p:nvSpPr>
        <p:spPr>
          <a:xfrm>
            <a:off x="505326" y="1840831"/>
            <a:ext cx="4632300" cy="3850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61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2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5" name="Google Shape;745;p62"/>
          <p:cNvSpPr txBox="1"/>
          <p:nvPr/>
        </p:nvSpPr>
        <p:spPr>
          <a:xfrm>
            <a:off x="5634790" y="1644921"/>
            <a:ext cx="530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Kontrol  Et.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6" name="Google Shape;746;p62"/>
          <p:cNvSpPr/>
          <p:nvPr/>
        </p:nvSpPr>
        <p:spPr>
          <a:xfrm>
            <a:off x="5594682" y="2228675"/>
            <a:ext cx="62202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Sınav  sonunda sınav evraklarını teslim etmeden önce;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Signika Negative"/>
              <a:buNone/>
            </a:pPr>
            <a:r>
              <a:rPr lang="tr-TR" sz="2800" b="1" i="0" u="none" strike="noStrike" cap="none">
                <a:solidFill>
                  <a:srgbClr val="BB3C10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-</a:t>
            </a:r>
            <a:r>
              <a:rPr lang="tr-TR" sz="2800" b="1" i="0" u="none" strike="noStrike" cap="none">
                <a:solidFill>
                  <a:srgbClr val="BB3C10"/>
                </a:solidFill>
                <a:latin typeface="Calibri"/>
                <a:ea typeface="Calibri"/>
                <a:cs typeface="Calibri"/>
                <a:sym typeface="Calibri"/>
              </a:rPr>
              <a:t>Kitapçık türü ve diğer kodlaman gereken bölümleri kodlayıp kodlamadığını,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Calibri"/>
              <a:buNone/>
            </a:pPr>
            <a:r>
              <a:rPr lang="tr-TR" sz="2800" b="1" i="0" u="none" strike="noStrike" cap="none">
                <a:solidFill>
                  <a:srgbClr val="BB3C10"/>
                </a:solidFill>
                <a:latin typeface="Calibri"/>
                <a:ea typeface="Calibri"/>
                <a:cs typeface="Calibri"/>
                <a:sym typeface="Calibri"/>
              </a:rPr>
              <a:t>-Boş bıraktığın soruları,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Calibri"/>
              <a:buNone/>
            </a:pPr>
            <a:r>
              <a:rPr lang="tr-TR" sz="2800" b="1" i="0" u="none" strike="noStrike" cap="none">
                <a:solidFill>
                  <a:srgbClr val="BB3C10"/>
                </a:solidFill>
                <a:latin typeface="Calibri"/>
                <a:ea typeface="Calibri"/>
                <a:cs typeface="Calibri"/>
                <a:sym typeface="Calibri"/>
              </a:rPr>
              <a:t>-Cevaplarını doğru şekilde kodladığını kontrol et.</a:t>
            </a:r>
            <a:endParaRPr sz="2800" b="1" i="0" u="none" strike="noStrike" cap="none">
              <a:solidFill>
                <a:srgbClr val="BB3C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7" name="Google Shape;747;p62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748" name="Google Shape;748;p62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62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62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1" name="Google Shape;751;p62"/>
          <p:cNvSpPr/>
          <p:nvPr/>
        </p:nvSpPr>
        <p:spPr>
          <a:xfrm>
            <a:off x="385010" y="1780675"/>
            <a:ext cx="5053200" cy="3934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62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8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8" name="Google Shape;688;p58"/>
          <p:cNvSpPr txBox="1"/>
          <p:nvPr/>
        </p:nvSpPr>
        <p:spPr>
          <a:xfrm>
            <a:off x="5751093" y="1536637"/>
            <a:ext cx="61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9" name="Google Shape;689;p58"/>
          <p:cNvSpPr/>
          <p:nvPr/>
        </p:nvSpPr>
        <p:spPr>
          <a:xfrm>
            <a:off x="3334043" y="2228675"/>
            <a:ext cx="8144223" cy="431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Sözel dersler paragrafa dayalı soru türlerinden oluşmaya başladı. Artık senden istenen bilgiler bile paragrafta veriliyor.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Hızlı olmak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Okuduğunu doğru anlamak ve yorumlamak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lang="tr-TR" sz="2800" b="1" dirty="0">
              <a:solidFill>
                <a:schemeClr val="dk2"/>
              </a:solidFill>
              <a:latin typeface="Signika Negative"/>
              <a:ea typeface="Signika Negative"/>
              <a:cs typeface="Calibri"/>
              <a:sym typeface="Signika Negativ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i="0" u="none" strike="noStrike" cap="none" dirty="0">
                <a:solidFill>
                  <a:schemeClr val="dk2"/>
                </a:solidFill>
                <a:latin typeface="Signika Negative"/>
                <a:ea typeface="Signika Negative"/>
                <a:cs typeface="Calibri"/>
                <a:sym typeface="Signika Negative"/>
              </a:rPr>
              <a:t>ÇÖZÜM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dirty="0">
                <a:solidFill>
                  <a:schemeClr val="dk2"/>
                </a:solidFill>
                <a:latin typeface="Signika Negative"/>
                <a:ea typeface="Signika Negative"/>
                <a:cs typeface="Calibri"/>
                <a:sym typeface="Signika Negative"/>
              </a:rPr>
              <a:t>Sürekli kitap okumak (30 sayfa)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i="0" u="none" strike="noStrike" cap="none" dirty="0">
                <a:solidFill>
                  <a:schemeClr val="dk2"/>
                </a:solidFill>
                <a:latin typeface="Signika Negative"/>
                <a:ea typeface="Signika Negative"/>
                <a:cs typeface="Calibri"/>
                <a:sym typeface="Signika Negative"/>
              </a:rPr>
              <a:t>Bol paragraf çözmek   (20 soru)</a:t>
            </a:r>
            <a:endParaRPr lang="tr-TR" sz="2800" b="1" i="0" u="none" strike="noStrike" cap="none" dirty="0">
              <a:solidFill>
                <a:schemeClr val="dk2"/>
              </a:solidFill>
              <a:latin typeface="Calibri"/>
              <a:ea typeface="Signika Negative"/>
              <a:cs typeface="Calibri"/>
              <a:sym typeface="Calibri"/>
            </a:endParaRPr>
          </a:p>
        </p:txBody>
      </p:sp>
      <p:grpSp>
        <p:nvGrpSpPr>
          <p:cNvPr id="690" name="Google Shape;690;p58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91" name="Google Shape;691;p58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8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8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97" name="Google Shape;697;p58" descr="ders-çalış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01" y="1637477"/>
            <a:ext cx="2911642" cy="299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2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8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8" name="Google Shape;688;p58"/>
          <p:cNvSpPr txBox="1"/>
          <p:nvPr/>
        </p:nvSpPr>
        <p:spPr>
          <a:xfrm>
            <a:off x="5751093" y="1536637"/>
            <a:ext cx="61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9" name="Google Shape;689;p58"/>
          <p:cNvSpPr/>
          <p:nvPr/>
        </p:nvSpPr>
        <p:spPr>
          <a:xfrm>
            <a:off x="3334043" y="2228675"/>
            <a:ext cx="8144223" cy="431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i="0" u="none" strike="noStrike" cap="none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Metinden hangisi çıkartılabilir, çıkartılamaz?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Anlatılmak istenen nedir?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lang="tr-TR" sz="2800" b="1" i="0" u="none" strike="noStrike" cap="none" dirty="0">
              <a:solidFill>
                <a:schemeClr val="dk2"/>
              </a:solidFill>
              <a:latin typeface="Calibri"/>
              <a:ea typeface="Signika Negative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Senden istenene ve anahtar kelimelere odaklan.</a:t>
            </a:r>
            <a:endParaRPr lang="tr-TR" sz="2800" b="1" i="0" u="none" strike="noStrike" cap="none" dirty="0">
              <a:solidFill>
                <a:schemeClr val="dk2"/>
              </a:solidFill>
              <a:latin typeface="Calibri"/>
              <a:ea typeface="Signika Negative"/>
              <a:cs typeface="Calibri"/>
              <a:sym typeface="Calibri"/>
            </a:endParaRPr>
          </a:p>
        </p:txBody>
      </p:sp>
      <p:grpSp>
        <p:nvGrpSpPr>
          <p:cNvPr id="690" name="Google Shape;690;p58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91" name="Google Shape;691;p58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8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8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97" name="Google Shape;697;p58" descr="ders-çalış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01" y="1637477"/>
            <a:ext cx="2911642" cy="299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DF25BC32-318D-4263-B89A-5CC0405E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8" y="471910"/>
            <a:ext cx="8553157" cy="62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5" name="Google Shape;455;p40"/>
          <p:cNvSpPr txBox="1"/>
          <p:nvPr/>
        </p:nvSpPr>
        <p:spPr>
          <a:xfrm>
            <a:off x="5835314" y="1729143"/>
            <a:ext cx="5919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Konuyu Öğrendikten Sonra Test Çözün.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6" name="Google Shape;456;p40"/>
          <p:cNvSpPr/>
          <p:nvPr/>
        </p:nvSpPr>
        <p:spPr>
          <a:xfrm>
            <a:off x="5739779" y="2816748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Konuyu iyi öğrenmeden test çözmek zaman kaybına neden olacaktır. Bu nedenle konuyu öğrendikten sonra test çözün.</a:t>
            </a:r>
            <a:endParaRPr sz="2800" b="1" i="0" u="none" strike="noStrike" cap="none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457" name="Google Shape;457;p40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458" name="Google Shape;458;p40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40"/>
          <p:cNvSpPr/>
          <p:nvPr/>
        </p:nvSpPr>
        <p:spPr>
          <a:xfrm>
            <a:off x="481264" y="1660358"/>
            <a:ext cx="4691100" cy="40599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0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Ubuntu"/>
              <a:buNone/>
            </a:pPr>
            <a:r>
              <a:rPr lang="tr-TR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8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8" name="Google Shape;688;p58"/>
          <p:cNvSpPr txBox="1"/>
          <p:nvPr/>
        </p:nvSpPr>
        <p:spPr>
          <a:xfrm>
            <a:off x="5751093" y="1536637"/>
            <a:ext cx="61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9" name="Google Shape;689;p58"/>
          <p:cNvSpPr/>
          <p:nvPr/>
        </p:nvSpPr>
        <p:spPr>
          <a:xfrm>
            <a:off x="3334043" y="2228675"/>
            <a:ext cx="8144223" cy="431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i="0" u="none" strike="noStrike" cap="none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En iyi bildiğinden başla.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Denemede en iyi yapabildiğin dersten başlayabilirsin. Çünkü moralin yükselecektir.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lang="tr-TR" sz="2800" b="1" i="0" u="none" strike="noStrike" cap="none" dirty="0">
              <a:solidFill>
                <a:schemeClr val="dk2"/>
              </a:solidFill>
              <a:latin typeface="Calibri"/>
              <a:ea typeface="Signika Negative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lang="tr-TR" sz="2800" b="1" i="0" u="none" strike="noStrike" cap="none" dirty="0">
              <a:solidFill>
                <a:schemeClr val="dk2"/>
              </a:solidFill>
              <a:latin typeface="Calibri"/>
              <a:ea typeface="Signika Negative"/>
              <a:cs typeface="Calibri"/>
              <a:sym typeface="Calibri"/>
            </a:endParaRPr>
          </a:p>
        </p:txBody>
      </p:sp>
      <p:grpSp>
        <p:nvGrpSpPr>
          <p:cNvPr id="690" name="Google Shape;690;p58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91" name="Google Shape;691;p58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8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8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97" name="Google Shape;697;p58" descr="ders-çalış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01" y="1637477"/>
            <a:ext cx="2911642" cy="299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7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8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8" name="Google Shape;688;p58"/>
          <p:cNvSpPr txBox="1"/>
          <p:nvPr/>
        </p:nvSpPr>
        <p:spPr>
          <a:xfrm>
            <a:off x="5751093" y="1536637"/>
            <a:ext cx="61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9" name="Google Shape;689;p58"/>
          <p:cNvSpPr/>
          <p:nvPr/>
        </p:nvSpPr>
        <p:spPr>
          <a:xfrm>
            <a:off x="3334043" y="2228675"/>
            <a:ext cx="8144223" cy="431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1" dirty="0">
                <a:solidFill>
                  <a:schemeClr val="dk2"/>
                </a:solidFill>
                <a:latin typeface="Calibri"/>
                <a:ea typeface="Signika Negative"/>
                <a:cs typeface="Calibri"/>
                <a:sym typeface="Calibri"/>
              </a:rPr>
              <a:t>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lang="tr-TR" sz="2800" b="1" i="0" u="none" strike="noStrike" cap="none" dirty="0">
              <a:solidFill>
                <a:schemeClr val="dk2"/>
              </a:solidFill>
              <a:latin typeface="Calibri"/>
              <a:ea typeface="Signika Negative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lang="tr-TR" sz="2800" b="1" i="0" u="none" strike="noStrike" cap="none" dirty="0">
              <a:solidFill>
                <a:schemeClr val="dk2"/>
              </a:solidFill>
              <a:latin typeface="Calibri"/>
              <a:ea typeface="Signika Negative"/>
              <a:cs typeface="Calibri"/>
              <a:sym typeface="Calibri"/>
            </a:endParaRPr>
          </a:p>
        </p:txBody>
      </p:sp>
      <p:grpSp>
        <p:nvGrpSpPr>
          <p:cNvPr id="690" name="Google Shape;690;p58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91" name="Google Shape;691;p58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8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8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2B14BA6C-CA26-4EDE-A623-7A38D6F59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08" y="2380394"/>
            <a:ext cx="4744112" cy="363905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3042133-54A2-43B4-B237-E381AD267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77" y="2528052"/>
            <a:ext cx="4753638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3"/>
          <p:cNvSpPr txBox="1">
            <a:spLocks noGrp="1"/>
          </p:cNvSpPr>
          <p:nvPr>
            <p:ph type="title"/>
          </p:nvPr>
        </p:nvSpPr>
        <p:spPr>
          <a:xfrm>
            <a:off x="435420" y="290280"/>
            <a:ext cx="10515600" cy="1141500"/>
          </a:xfrm>
          <a:prstGeom prst="rect">
            <a:avLst/>
          </a:prstGeom>
          <a:gradFill>
            <a:gsLst>
              <a:gs pos="0">
                <a:srgbClr val="BAB2D2"/>
              </a:gs>
              <a:gs pos="50000">
                <a:srgbClr val="AEA5CA"/>
              </a:gs>
              <a:gs pos="100000">
                <a:srgbClr val="A296C4"/>
              </a:gs>
            </a:gsLst>
            <a:lin ang="5400012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Ubuntu"/>
              <a:buNone/>
            </a:pPr>
            <a:r>
              <a:rPr lang="tr-TR" sz="6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Sınavlarda Başarılar Dileriz…</a:t>
            </a:r>
            <a:endParaRPr sz="6000" dirty="0"/>
          </a:p>
        </p:txBody>
      </p:sp>
      <p:sp>
        <p:nvSpPr>
          <p:cNvPr id="759" name="Google Shape;759;p63"/>
          <p:cNvSpPr/>
          <p:nvPr/>
        </p:nvSpPr>
        <p:spPr>
          <a:xfrm>
            <a:off x="0" y="3635376"/>
            <a:ext cx="7520473" cy="1838325"/>
          </a:xfrm>
          <a:custGeom>
            <a:avLst/>
            <a:gdLst/>
            <a:ahLst/>
            <a:cxnLst/>
            <a:rect l="l" t="t" r="r" b="b"/>
            <a:pathLst>
              <a:path w="3655" h="1158" extrusionOk="0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63"/>
          <p:cNvSpPr/>
          <p:nvPr/>
        </p:nvSpPr>
        <p:spPr>
          <a:xfrm>
            <a:off x="0" y="2654301"/>
            <a:ext cx="6553408" cy="1836737"/>
          </a:xfrm>
          <a:custGeom>
            <a:avLst/>
            <a:gdLst/>
            <a:ahLst/>
            <a:cxnLst/>
            <a:rect l="l" t="t" r="r" b="b"/>
            <a:pathLst>
              <a:path w="3185" h="1157" extrusionOk="0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63"/>
          <p:cNvSpPr/>
          <p:nvPr/>
        </p:nvSpPr>
        <p:spPr>
          <a:xfrm>
            <a:off x="0" y="1692276"/>
            <a:ext cx="5582228" cy="1836737"/>
          </a:xfrm>
          <a:custGeom>
            <a:avLst/>
            <a:gdLst/>
            <a:ahLst/>
            <a:cxnLst/>
            <a:rect l="l" t="t" r="r" b="b"/>
            <a:pathLst>
              <a:path w="2713" h="1157" extrusionOk="0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63"/>
          <p:cNvSpPr txBox="1"/>
          <p:nvPr/>
        </p:nvSpPr>
        <p:spPr>
          <a:xfrm>
            <a:off x="397042" y="2349035"/>
            <a:ext cx="403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Mehmet ALTUNKUM</a:t>
            </a: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3" name="Google Shape;763;p63"/>
          <p:cNvSpPr txBox="1"/>
          <p:nvPr/>
        </p:nvSpPr>
        <p:spPr>
          <a:xfrm>
            <a:off x="542902" y="3287001"/>
            <a:ext cx="477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Rehberlik Öğretmeni </a:t>
            </a: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4" name="Google Shape;764;p63"/>
          <p:cNvSpPr txBox="1"/>
          <p:nvPr/>
        </p:nvSpPr>
        <p:spPr>
          <a:xfrm>
            <a:off x="554922" y="4304960"/>
            <a:ext cx="524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dirty="0" err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Instgram</a:t>
            </a:r>
            <a:r>
              <a:rPr lang="tr-TR" sz="2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:@</a:t>
            </a:r>
            <a:r>
              <a:rPr lang="tr-TR" sz="2800" b="1" dirty="0" err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korkutçpalpdr</a:t>
            </a:r>
            <a:r>
              <a:rPr lang="tr-TR" sz="2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5" name="Google Shape;765;p63"/>
          <p:cNvSpPr txBox="1"/>
          <p:nvPr/>
        </p:nvSpPr>
        <p:spPr>
          <a:xfrm>
            <a:off x="603048" y="5212509"/>
            <a:ext cx="567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Sunumumuz Bitmiştir.</a:t>
            </a: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1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5871409" y="1909617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Soruda Verilenlere Dikkat Edin!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9" name="Google Shape;469;p41"/>
          <p:cNvSpPr/>
          <p:nvPr/>
        </p:nvSpPr>
        <p:spPr>
          <a:xfrm>
            <a:off x="5702966" y="2649781"/>
            <a:ext cx="5775300" cy="369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Verilen bilgileri dikkatli okuyun. Altı çizili veya koyu yazılmış kelimelere dikkat edin.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lang="tr-TR"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Tamamen, ilk, kesinlikle, mutlaka, sadece, pay, oran, bu bilgilere bakılarak, en az, önemli.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0" name="Google Shape;470;p41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471" name="Google Shape;471;p41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41"/>
          <p:cNvSpPr/>
          <p:nvPr/>
        </p:nvSpPr>
        <p:spPr>
          <a:xfrm>
            <a:off x="481264" y="1665027"/>
            <a:ext cx="4944900" cy="41067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1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2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1" name="Google Shape;481;p42"/>
          <p:cNvSpPr txBox="1"/>
          <p:nvPr/>
        </p:nvSpPr>
        <p:spPr>
          <a:xfrm>
            <a:off x="5871409" y="1909617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Vurgulanan Yerlere Dikkat Edin!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2" name="Google Shape;482;p42"/>
          <p:cNvSpPr/>
          <p:nvPr/>
        </p:nvSpPr>
        <p:spPr>
          <a:xfrm>
            <a:off x="5702966" y="2649782"/>
            <a:ext cx="57753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Tamamen, mutlaka, sadece, en az, en fazla, en önemli, her zaman, asla, yalnızca, değildir, ulaşılmaz, ilk, son </a:t>
            </a:r>
            <a:r>
              <a:rPr lang="tr-TR" sz="28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v.b</a:t>
            </a: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tr-TR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urgulanan yerleri gözden kaçırmayın.</a:t>
            </a:r>
            <a:endParaRPr sz="2800" b="1" i="0" u="none" strike="noStrike" cap="none" dirty="0">
              <a:solidFill>
                <a:schemeClr val="dk2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483" name="Google Shape;483;p42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484" name="Google Shape;484;p42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7" name="Google Shape;487;p42"/>
          <p:cNvSpPr/>
          <p:nvPr/>
        </p:nvSpPr>
        <p:spPr>
          <a:xfrm>
            <a:off x="312821" y="1461990"/>
            <a:ext cx="4873200" cy="4032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2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4" name="Google Shape;494;p43"/>
          <p:cNvSpPr txBox="1"/>
          <p:nvPr/>
        </p:nvSpPr>
        <p:spPr>
          <a:xfrm>
            <a:off x="5354051" y="1840832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 dirty="0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Sorulara Ön Yargılı Yaklaşmayın.</a:t>
            </a: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5017151" y="2611541"/>
            <a:ext cx="65934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Sınavda zor da, kolay da sorular olacaktır.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 kadar kolay soru olmaz diye soruya yorumunuzu katmayın.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Kolay soruları küçümsemeyin. Unutmayın bir çok öğrenci en kolay sorularda basit hatalar yapıyor.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6" name="Google Shape;496;p43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497" name="Google Shape;497;p43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p43"/>
          <p:cNvSpPr/>
          <p:nvPr/>
        </p:nvSpPr>
        <p:spPr>
          <a:xfrm>
            <a:off x="505327" y="1840832"/>
            <a:ext cx="41991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3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5049359" y="1916650"/>
            <a:ext cx="691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 dirty="0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Uzun Soruları Atlamayın!</a:t>
            </a: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5049359" y="2880394"/>
            <a:ext cx="6593400" cy="290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Sorunun uzun olması zor olduğu anlamına gelmez. Soruyu sadece uzun olduğu için atlamayın. Bazı uzun sorular da çok kolay olabilir.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lang="tr-TR"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44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510" name="Google Shape;510;p44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44"/>
          <p:cNvSpPr/>
          <p:nvPr/>
        </p:nvSpPr>
        <p:spPr>
          <a:xfrm>
            <a:off x="393712" y="1630921"/>
            <a:ext cx="4536000" cy="3879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4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5513696" y="2056207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Soruya Yorum Katmayın!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521" name="Google Shape;521;p45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522" name="Google Shape;522;p45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5" name="Google Shape;525;p45"/>
          <p:cNvSpPr/>
          <p:nvPr/>
        </p:nvSpPr>
        <p:spPr>
          <a:xfrm>
            <a:off x="464066" y="1894527"/>
            <a:ext cx="41991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5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7" name="Google Shape;527;p45"/>
          <p:cNvSpPr txBox="1"/>
          <p:nvPr/>
        </p:nvSpPr>
        <p:spPr>
          <a:xfrm>
            <a:off x="5404514" y="2579427"/>
            <a:ext cx="5760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Soruda neyi soruyorsa ona odaklanın. Sorunun yanlış veya bu kadar kolay olamayacağını düşünüp farklı sorudan uzaklaşmayın.</a:t>
            </a: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4733359" y="2487626"/>
            <a:ext cx="7322653" cy="188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 dirty="0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Sorunun içindeki anahtar kelimeleri seçeneklerde de aramalısın. </a:t>
            </a:r>
            <a:endParaRPr sz="2800" b="1" i="0" u="none" strike="noStrike" cap="none" dirty="0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521" name="Google Shape;521;p45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522" name="Google Shape;522;p45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5" name="Google Shape;525;p45"/>
          <p:cNvSpPr/>
          <p:nvPr/>
        </p:nvSpPr>
        <p:spPr>
          <a:xfrm>
            <a:off x="464066" y="1894527"/>
            <a:ext cx="41991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5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922</Words>
  <Application>Microsoft Office PowerPoint</Application>
  <PresentationFormat>Geniş ekran</PresentationFormat>
  <Paragraphs>149</Paragraphs>
  <Slides>32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Signika Negative</vt:lpstr>
      <vt:lpstr>Ubuntu</vt:lpstr>
      <vt:lpstr>Calibri Light</vt:lpstr>
      <vt:lpstr>Geçmişe bakış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Sınav Teknikleri</vt:lpstr>
      <vt:lpstr>Sınav Teknikleri</vt:lpstr>
      <vt:lpstr>Sınav Teknikleri</vt:lpstr>
      <vt:lpstr>PowerPoint Sunusu</vt:lpstr>
      <vt:lpstr>Sınav Teknikleri</vt:lpstr>
      <vt:lpstr>Sınav Teknikleri</vt:lpstr>
      <vt:lpstr>Sınavlarda Başarılar Dileriz…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ÇÖZME  TEKNİKLERİ</dc:title>
  <cp:lastModifiedBy>Mehmet ALTUNKUM</cp:lastModifiedBy>
  <cp:revision>2</cp:revision>
  <dcterms:modified xsi:type="dcterms:W3CDTF">2021-10-17T13:33:59Z</dcterms:modified>
</cp:coreProperties>
</file>